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65" r:id="rId2"/>
    <p:sldId id="308" r:id="rId3"/>
    <p:sldId id="309" r:id="rId4"/>
    <p:sldId id="310" r:id="rId5"/>
    <p:sldId id="266" r:id="rId6"/>
    <p:sldId id="294" r:id="rId7"/>
    <p:sldId id="295" r:id="rId8"/>
    <p:sldId id="286" r:id="rId9"/>
    <p:sldId id="287" r:id="rId10"/>
    <p:sldId id="288" r:id="rId11"/>
    <p:sldId id="289" r:id="rId12"/>
    <p:sldId id="316" r:id="rId13"/>
    <p:sldId id="317" r:id="rId14"/>
    <p:sldId id="292" r:id="rId15"/>
    <p:sldId id="293" r:id="rId16"/>
    <p:sldId id="306" r:id="rId17"/>
    <p:sldId id="307" r:id="rId18"/>
    <p:sldId id="268" r:id="rId19"/>
    <p:sldId id="269" r:id="rId20"/>
    <p:sldId id="270" r:id="rId21"/>
    <p:sldId id="297" r:id="rId22"/>
    <p:sldId id="318" r:id="rId23"/>
    <p:sldId id="319" r:id="rId24"/>
    <p:sldId id="272" r:id="rId25"/>
    <p:sldId id="313" r:id="rId26"/>
    <p:sldId id="328" r:id="rId27"/>
    <p:sldId id="329" r:id="rId28"/>
    <p:sldId id="282" r:id="rId29"/>
    <p:sldId id="337" r:id="rId30"/>
    <p:sldId id="338" r:id="rId31"/>
    <p:sldId id="331" r:id="rId32"/>
    <p:sldId id="332" r:id="rId33"/>
    <p:sldId id="333" r:id="rId34"/>
    <p:sldId id="334" r:id="rId35"/>
    <p:sldId id="335" r:id="rId36"/>
    <p:sldId id="336" r:id="rId37"/>
    <p:sldId id="303" r:id="rId38"/>
    <p:sldId id="323" r:id="rId39"/>
    <p:sldId id="321" r:id="rId40"/>
    <p:sldId id="322" r:id="rId41"/>
    <p:sldId id="311" r:id="rId42"/>
    <p:sldId id="312" r:id="rId43"/>
    <p:sldId id="325" r:id="rId44"/>
    <p:sldId id="326" r:id="rId45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9EB"/>
    <a:srgbClr val="FF0C1B"/>
    <a:srgbClr val="BDA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/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26" autoAdjust="0"/>
    <p:restoredTop sz="99414" autoAdjust="0"/>
  </p:normalViewPr>
  <p:slideViewPr>
    <p:cSldViewPr snapToGrid="0" snapToObjects="1">
      <p:cViewPr>
        <p:scale>
          <a:sx n="90" d="100"/>
          <a:sy n="90" d="100"/>
        </p:scale>
        <p:origin x="-78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image" Target="../media/image16.png"/><Relationship Id="rId2" Type="http://schemas.openxmlformats.org/officeDocument/2006/relationships/image" Target="../media/image1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Relationship Id="rId2" Type="http://schemas.openxmlformats.org/officeDocument/2006/relationships/image" Target="../media/image114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Relationship Id="rId2" Type="http://schemas.openxmlformats.org/officeDocument/2006/relationships/image" Target="../media/image98.png"/><Relationship Id="rId3" Type="http://schemas.openxmlformats.org/officeDocument/2006/relationships/image" Target="../media/image9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Relationship Id="rId2" Type="http://schemas.openxmlformats.org/officeDocument/2006/relationships/image" Target="../media/image10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image" Target="../media/image108.emf"/><Relationship Id="rId2" Type="http://schemas.openxmlformats.org/officeDocument/2006/relationships/image" Target="../media/image10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265A9-5EF5-8A42-A48A-EC5872CF1D5B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DEA31-2ABA-2844-A326-48A42BCE1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555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62F85-AF3E-A64B-AB4E-D6619A9E9D42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6C61C-B709-2D49-9FBE-43EA920005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5644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6C61C-B709-2D49-9FBE-43EA920005A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990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 smtClean="0"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499753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705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07452-47C7-C949-9EA8-054AC23C2832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62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F276F-5513-C743-BD7C-AE815D7CE337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7928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AA347-B9EF-5D4D-AABC-A690EA755490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15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FRIB_ppt_bottom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133209"/>
            <a:ext cx="9144000" cy="724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FRIB_ppt_top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003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9777" y="1320108"/>
            <a:ext cx="7864929" cy="348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 eaLnBrk="0" hangingPunct="0">
              <a:lnSpc>
                <a:spcPct val="90000"/>
              </a:lnSpc>
              <a:defRPr/>
            </a:pPr>
            <a:endParaRPr lang="en-US" dirty="0">
              <a:latin typeface="Helvetica" pitchFamily="-107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15405" y="3009305"/>
            <a:ext cx="9144000" cy="3692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107763" dir="2700000" algn="ctr" rotWithShape="0">
              <a:schemeClr val="folHlink">
                <a:alpha val="74998"/>
              </a:schemeClr>
            </a:outerShdw>
          </a:effectLst>
        </p:spPr>
        <p:txBody>
          <a:bodyPr lIns="91374" tIns="45687" rIns="91374" bIns="45687">
            <a:spAutoFit/>
          </a:bodyPr>
          <a:lstStyle/>
          <a:p>
            <a:pPr defTabSz="456996">
              <a:defRPr/>
            </a:pPr>
            <a:endParaRPr lang="en-US" dirty="0">
              <a:latin typeface="Arial" charset="0"/>
              <a:ea typeface="ヒラギノ角ゴ Pro W3" pitchFamily="-107" charset="-128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7100"/>
            <a:ext cx="8990922" cy="5027414"/>
          </a:xfr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6200" y="285755"/>
            <a:ext cx="8991600" cy="48577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r" eaLnBrk="0" hangingPunct="0">
              <a:lnSpc>
                <a:spcPct val="90000"/>
              </a:lnSpc>
              <a:defRPr sz="1000" smtClean="0">
                <a:solidFill>
                  <a:srgbClr val="06430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, Slide </a:t>
            </a:r>
            <a:fld id="{35AD4620-7552-4207-8973-898801ED21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8C194-6F59-BA41-B764-385915C60D12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6617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E35A3-5E3C-A04D-B187-D73A633BAAEC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10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C91E6-A86D-0340-984D-2F0CE98AB2FA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60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4A051-E887-FD4F-8C91-8252A6959024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49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7FB6D-B1C9-8140-85E1-1FAA19108924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965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B6789-4984-074A-8570-7244076CF523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86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795C-5F27-994D-B92F-6798865F093B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521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7B5DB-4864-B54B-9835-F65D1268E0BE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304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60F3B-821B-1548-A19C-9A6A2F48A998}" type="datetime1">
              <a:rPr kumimoji="1" lang="ja-JP" altLang="en-US" smtClean="0"/>
              <a:t>15/09/26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925734" y="92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ja-JP" smtClean="0"/>
              <a:t>1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6682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7" Type="http://schemas.openxmlformats.org/officeDocument/2006/relationships/image" Target="../media/image43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8" Type="http://schemas.openxmlformats.org/officeDocument/2006/relationships/image" Target="../media/image53.emf"/><Relationship Id="rId9" Type="http://schemas.openxmlformats.org/officeDocument/2006/relationships/image" Target="../media/image54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emf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oosakikazuya\Desktop\frib_front_sims\meeting_material\Macintosh%20HD:Users:oosakikazuya:Dropbox:Lie_cal:warp_fomula.docx!OLE_LINK172" TargetMode="External"/><Relationship Id="rId4" Type="http://schemas.openxmlformats.org/officeDocument/2006/relationships/image" Target="../media/image57.emf"/><Relationship Id="rId5" Type="http://schemas.openxmlformats.org/officeDocument/2006/relationships/oleObject" Target="file:///\\localhost\Users\oosakikazuya\Desktop\frib_front_sims\meeting_material\Macintosh%20HD:Users:oosakikazuya:Dropbox:Lie_cal:warp_fomula.docx!OLE_LINK168" TargetMode="External"/><Relationship Id="rId6" Type="http://schemas.openxmlformats.org/officeDocument/2006/relationships/image" Target="../media/image58.emf"/><Relationship Id="rId7" Type="http://schemas.openxmlformats.org/officeDocument/2006/relationships/oleObject" Target="file:///\\localhost\Users\oosakikazuya\Desktop\frib_front_sims\meeting_material\Macintosh%20HD:Users:oosakikazuya:Dropbox:Lie_cal:warp_fomula.docx!OLE_LINK173" TargetMode="External"/><Relationship Id="rId8" Type="http://schemas.openxmlformats.org/officeDocument/2006/relationships/image" Target="../media/image59.emf"/><Relationship Id="rId9" Type="http://schemas.openxmlformats.org/officeDocument/2006/relationships/oleObject" Target="file:///\\localhost\Users\oosakikazuya\Desktop\frib_front_sims\meeting_material\Macintosh%20HD:Users:oosakikazuya:Dropbox:Lie_cal:warp_fomula.docx!OLE_LINK185" TargetMode="External"/><Relationship Id="rId10" Type="http://schemas.openxmlformats.org/officeDocument/2006/relationships/image" Target="../media/image6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oosakikazuya\Desktop\frib_front_sims\meeting_material\Macintosh%20HD:Users:oosakikazuya:Dropbox:Lie_cal:warp_fomula.docx!OLE_LINK133" TargetMode="External"/><Relationship Id="rId4" Type="http://schemas.openxmlformats.org/officeDocument/2006/relationships/image" Target="../media/image61.emf"/><Relationship Id="rId5" Type="http://schemas.openxmlformats.org/officeDocument/2006/relationships/oleObject" Target="file:///\\localhost\Users\oosakikazuya\Desktop\frib_front_sims\meeting_material\Macintosh%20HD:Users:oosakikazuya:Dropbox:Lie_cal:warp_fomula.docx!OLE_LINK132" TargetMode="External"/><Relationship Id="rId6" Type="http://schemas.openxmlformats.org/officeDocument/2006/relationships/image" Target="../media/image62.emf"/><Relationship Id="rId7" Type="http://schemas.openxmlformats.org/officeDocument/2006/relationships/image" Target="../media/image64.emf"/><Relationship Id="rId8" Type="http://schemas.openxmlformats.org/officeDocument/2006/relationships/oleObject" Target="file:///\\localhost\Users\oosakikazuya\Desktop\frib_front_sims\meeting_material\Macintosh%20HD:Users:oosakikazuya:Dropbox:Lie_cal:warp_fomula.docx!OLE_LINK135" TargetMode="External"/><Relationship Id="rId9" Type="http://schemas.openxmlformats.org/officeDocument/2006/relationships/image" Target="../media/image6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oleObject" Target="file:///\\localhost\Users\oosakikazuya\Desktop\frib_front_sims\meeting_material\Macintosh%20HD:Users:oosakikazuya:Dropbox:Lie_cal:warp_fomula.docx!OLE_LINK161" TargetMode="External"/><Relationship Id="rId5" Type="http://schemas.openxmlformats.org/officeDocument/2006/relationships/image" Target="../media/image65.emf"/><Relationship Id="rId6" Type="http://schemas.openxmlformats.org/officeDocument/2006/relationships/image" Target="../media/image67.png"/><Relationship Id="rId7" Type="http://schemas.openxmlformats.org/officeDocument/2006/relationships/oleObject" Target="file:///\\localhost\Users\oosakikazuya\Desktop\frib_front_sims\meeting_material\Macintosh%20HD:Users:oosakikazuya:Dropbox:Lie_cal:warp_fomula.docx!OLE_LINK158" TargetMode="External"/><Relationship Id="rId8" Type="http://schemas.openxmlformats.org/officeDocument/2006/relationships/image" Target="../media/image66.emf"/><Relationship Id="rId9" Type="http://schemas.openxmlformats.org/officeDocument/2006/relationships/image" Target="../media/image6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oleObject" Target="file:///\\localhost\Users\oosakikazuya\Desktop\frib_front_sims\meeting_material\Macintosh%20HD:Users:oosakikazuya:Dropbox:Lie_cal:warp_fomula.docx!OLE_LINK170" TargetMode="External"/><Relationship Id="rId6" Type="http://schemas.openxmlformats.org/officeDocument/2006/relationships/image" Target="../media/image69.emf"/><Relationship Id="rId7" Type="http://schemas.openxmlformats.org/officeDocument/2006/relationships/oleObject" Target="file:///\\localhost\Users\oosakikazuya\Desktop\frib_front_sims\meeting_material\Macintosh%20HD:Users:oosakikazuya:Dropbox:Lie_cal:warp_fomula.docx!OLE_LINK171" TargetMode="External"/><Relationship Id="rId8" Type="http://schemas.openxmlformats.org/officeDocument/2006/relationships/image" Target="../media/image70.emf"/><Relationship Id="rId9" Type="http://schemas.openxmlformats.org/officeDocument/2006/relationships/oleObject" Target="file:///\\localhost\Users\oosakikazuya\Desktop\frib_front_sims\meeting_material\Macintosh%20HD:Users:oosakikazuya:Dropbox:Lie_cal:warp_fomula.docx!OLE_LINK169" TargetMode="External"/><Relationship Id="rId10" Type="http://schemas.openxmlformats.org/officeDocument/2006/relationships/image" Target="../media/image7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56.emf"/><Relationship Id="rId7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oosakikazuya\Desktop\frib_front_sims\meeting_material\Macintosh%20HD:Users:oosakikazuya:Dropbox:Lie_cal:warp_fomula.docx!OLE_LINK165" TargetMode="External"/><Relationship Id="rId4" Type="http://schemas.openxmlformats.org/officeDocument/2006/relationships/image" Target="../media/image97.emf"/><Relationship Id="rId5" Type="http://schemas.openxmlformats.org/officeDocument/2006/relationships/oleObject" Target="file:///\\localhost\Users\oosakikazuya\Desktop\frib_front_sims\meeting_material\Macintosh%20HD:Users:oosakikazuya:Dropbox:Lie_cal:warp_fomula.docx!OLE_LINK164" TargetMode="External"/><Relationship Id="rId6" Type="http://schemas.openxmlformats.org/officeDocument/2006/relationships/image" Target="../media/image98.png"/><Relationship Id="rId7" Type="http://schemas.openxmlformats.org/officeDocument/2006/relationships/image" Target="../media/image100.png"/><Relationship Id="rId8" Type="http://schemas.openxmlformats.org/officeDocument/2006/relationships/oleObject" Target="file:///\\localhost\Users\oosakikazuya\Desktop\frib_front_sims\meeting_material\Macintosh%20HD:Users:oosakikazuya:Dropbox:Lie_cal:warp_fomula.docx!OLE_LINK163" TargetMode="External"/><Relationship Id="rId9" Type="http://schemas.openxmlformats.org/officeDocument/2006/relationships/image" Target="../media/image9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oleObject" Target="file:///\\localhost\Users\oosakikazuya\Desktop\frib_front_sims\meeting_material\Macintosh%20HD:Users:oosakikazuya:Dropbox:Lie_cal:warp_fomula.docx!OLE_LINK166" TargetMode="External"/><Relationship Id="rId6" Type="http://schemas.openxmlformats.org/officeDocument/2006/relationships/image" Target="../media/image104.emf"/><Relationship Id="rId7" Type="http://schemas.openxmlformats.org/officeDocument/2006/relationships/oleObject" Target="file:///\\localhost\Users\oosakikazuya\Desktop\frib_front_sims\meeting_material\Macintosh%20HD:Users:oosakikazuya:Dropbox:Lie_cal:warp_fomula.docx!OLE_LINK167" TargetMode="External"/><Relationship Id="rId8" Type="http://schemas.openxmlformats.org/officeDocument/2006/relationships/image" Target="../media/image10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file:///\\localhost\Users\oosakikazuya\Desktop\frib_front_sims\meeting_material\Macintosh%20HD:Users:oosakikazuya:Dropbox:Lie_cal:warp_fomula.docx!OLE_LINK179" TargetMode="External"/><Relationship Id="rId12" Type="http://schemas.openxmlformats.org/officeDocument/2006/relationships/image" Target="../media/image11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oleObject" Target="file:///\\localhost\Users\oosakikazuya\Desktop\frib_front_sims\meeting_material\Macintosh%20HD:Users:oosakikazuya:Dropbox:Lie_cal:warp_fomula.docx!OLE_LINK180" TargetMode="External"/><Relationship Id="rId4" Type="http://schemas.openxmlformats.org/officeDocument/2006/relationships/image" Target="../media/image108.emf"/><Relationship Id="rId5" Type="http://schemas.openxmlformats.org/officeDocument/2006/relationships/oleObject" Target="file:///\\localhost\Users\oosakikazuya\Desktop\frib_front_sims\meeting_material\Macintosh%20HD:Users:oosakikazuya:Dropbox:Lie_cal:warp_fomula.docx!OLE_LINK181" TargetMode="External"/><Relationship Id="rId6" Type="http://schemas.openxmlformats.org/officeDocument/2006/relationships/image" Target="../media/image109.emf"/><Relationship Id="rId7" Type="http://schemas.openxmlformats.org/officeDocument/2006/relationships/oleObject" Target="file:///\\localhost\Users\oosakikazuya\Desktop\frib_front_sims\meeting_material\Macintosh%20HD:Users:oosakikazuya:Dropbox:Lie_cal:warp_fomula.docx!OLE_LINK182" TargetMode="External"/><Relationship Id="rId8" Type="http://schemas.openxmlformats.org/officeDocument/2006/relationships/image" Target="../media/image110.emf"/><Relationship Id="rId9" Type="http://schemas.openxmlformats.org/officeDocument/2006/relationships/oleObject" Target="file:///\\localhost\Users\oosakikazuya\Desktop\frib_front_sims\meeting_material\Macintosh%20HD:Users:oosakikazuya:Dropbox:Lie_cal:warp_fomula.docx!OLE_LINK183" TargetMode="External"/><Relationship Id="rId10" Type="http://schemas.openxmlformats.org/officeDocument/2006/relationships/image" Target="../media/image1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oleObject" Target="file:///\\localhost\Users\oosakikazuya\Desktop\frib_front_sims\Macintosh%20HD:Users:oosakikazuya:Dropbox:Lie_cal:warp_fomula.docx!OLE_LINK152" TargetMode="External"/><Relationship Id="rId5" Type="http://schemas.openxmlformats.org/officeDocument/2006/relationships/image" Target="../media/image113.emf"/><Relationship Id="rId6" Type="http://schemas.openxmlformats.org/officeDocument/2006/relationships/oleObject" Target="file:///\\localhost\Users\oosakikazuya\Desktop\frib_front_sims\meeting_material\Macintosh%20HD:Users:oosakikazuya:Dropbox:Lie_cal:warp_fomula.docx!OLE_LINK151" TargetMode="External"/><Relationship Id="rId7" Type="http://schemas.openxmlformats.org/officeDocument/2006/relationships/image" Target="../media/image114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oosakikazuya\Desktop\frib_front_sims\meeting_material\Macintosh%20HD:Users:oosakikazuya:Dropbox:Lie_cal:warp_fomula.docx!OLE_LINK184" TargetMode="External"/><Relationship Id="rId4" Type="http://schemas.openxmlformats.org/officeDocument/2006/relationships/image" Target="../media/image11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oosakikazuya\Desktop\frib_front_sims\meeting_material\Macintosh%20HD:Users:oosakikazuya:Dropbox:Lie_cal:warp_fomula.docx!OLE_LINK184" TargetMode="External"/><Relationship Id="rId4" Type="http://schemas.openxmlformats.org/officeDocument/2006/relationships/image" Target="../media/image116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file:///\\localhost\Users\oosakikazuya\Desktop\frib_front_sims\meeting_material\Macintosh%20HD:Users:oosakikazuya:Dropbox:Lie_cal:warp_fomula.docx!OLE_LINK178" TargetMode="External"/><Relationship Id="rId12" Type="http://schemas.openxmlformats.org/officeDocument/2006/relationships/image" Target="../media/image19.png"/><Relationship Id="rId13" Type="http://schemas.openxmlformats.org/officeDocument/2006/relationships/oleObject" Target="file:///\\localhost\Users\oosakikazuya\Desktop\frib_front_sims\meeting_material\Macintosh%20HD:Users:oosakikazuya:Dropbox:Lie_cal:warp_fomula.docx!OLE_LINK175" TargetMode="External"/><Relationship Id="rId14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oleObject" Target="file:///\\localhost\Users\oosakikazuya\Desktop\frib_front_sims\meeting_material\Macintosh%20HD:Users:oosakikazuya:Dropbox:Lie_cal:warp_fomula.docx!OLE_LINK177" TargetMode="External"/><Relationship Id="rId6" Type="http://schemas.openxmlformats.org/officeDocument/2006/relationships/image" Target="../media/image16.png"/><Relationship Id="rId7" Type="http://schemas.openxmlformats.org/officeDocument/2006/relationships/oleObject" Target="file:///\\localhost\Users\oosakikazuya\Desktop\frib_front_sims\meeting_material\Macintosh%20HD:Users:oosakikazuya:Dropbox:Lie_cal:warp_fomula.docx!OLE_LINK176" TargetMode="External"/><Relationship Id="rId8" Type="http://schemas.openxmlformats.org/officeDocument/2006/relationships/image" Target="../media/image17.png"/><Relationship Id="rId9" Type="http://schemas.openxmlformats.org/officeDocument/2006/relationships/oleObject" Target="file:///\\localhost\Users\oosakikazuya\Desktop\frib_front_sims\meeting_material\Macintosh%20HD:Users:oosakikazuya:Dropbox:Lie_cal:warp_fomula.docx!OLE_LINK158" TargetMode="External"/><Relationship Id="rId10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file:///\\localhost\Users\oosakikazuya\Desktop\frib_front_sims\meeting_material\Macintosh%20HD:Users:oosakikazuya:Dropbox:Lie_cal:warp_fomula.docx!OLE_LINK176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3.emf"/><Relationship Id="rId7" Type="http://schemas.openxmlformats.org/officeDocument/2006/relationships/image" Target="../media/image24.emf"/><Relationship Id="rId8" Type="http://schemas.openxmlformats.org/officeDocument/2006/relationships/image" Target="../media/image25.emf"/><Relationship Id="rId9" Type="http://schemas.openxmlformats.org/officeDocument/2006/relationships/image" Target="../media/image26.emf"/><Relationship Id="rId10" Type="http://schemas.openxmlformats.org/officeDocument/2006/relationships/image" Target="../media/image27.emf"/><Relationship Id="rId11" Type="http://schemas.openxmlformats.org/officeDocument/2006/relationships/image" Target="../media/image2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24556" y="2537811"/>
            <a:ext cx="8607778" cy="1470025"/>
          </a:xfrm>
        </p:spPr>
        <p:txBody>
          <a:bodyPr>
            <a:normAutofit fontScale="90000"/>
          </a:bodyPr>
          <a:lstStyle/>
          <a:p>
            <a:r>
              <a:rPr kumimoji="1" lang="en-US" altLang="ja-JP" sz="3600" b="1" dirty="0" smtClean="0">
                <a:latin typeface="Arial"/>
                <a:cs typeface="Arial"/>
              </a:rPr>
              <a:t>Simulation Check of a Nonlinear Focusing Theory for Solenoid Magnets</a:t>
            </a:r>
            <a:endParaRPr kumimoji="1" lang="ja-JP" altLang="en-US" sz="3600" b="1" dirty="0">
              <a:latin typeface="Arial"/>
              <a:cs typeface="Arial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849370" y="5498098"/>
            <a:ext cx="3702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 smtClean="0"/>
              <a:t>Hiroshima University </a:t>
            </a:r>
            <a:r>
              <a:rPr kumimoji="1" lang="en-US" altLang="ja-JP" sz="2400" b="1" dirty="0" err="1" smtClean="0"/>
              <a:t>AdSM</a:t>
            </a:r>
            <a:endParaRPr kumimoji="1" lang="en-US" altLang="ja-JP" sz="2400" b="1" dirty="0" smtClean="0"/>
          </a:p>
          <a:p>
            <a:r>
              <a:rPr kumimoji="1" lang="en-US" altLang="ja-JP" sz="2400" b="1" dirty="0" smtClean="0"/>
              <a:t>Beam Physics Lab    </a:t>
            </a:r>
            <a:r>
              <a:rPr kumimoji="1" lang="en-US" altLang="ja-JP" sz="2400" b="1" dirty="0" err="1" smtClean="0"/>
              <a:t>K.Osaki</a:t>
            </a:r>
            <a:endParaRPr kumimoji="1" lang="ja-JP" altLang="en-US" sz="2400" b="1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9433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/>
          <p:cNvSpPr>
            <a:spLocks noGrp="1"/>
          </p:cNvSpPr>
          <p:nvPr>
            <p:ph idx="1"/>
          </p:nvPr>
        </p:nvSpPr>
        <p:spPr>
          <a:xfrm>
            <a:off x="76200" y="990600"/>
            <a:ext cx="8990922" cy="502741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Applied Radial Force:</a:t>
            </a:r>
            <a:r>
              <a:rPr lang="en-US" sz="2400" dirty="0" smtClean="0">
                <a:latin typeface="Arial" pitchFamily="34" charset="0"/>
                <a:ea typeface="ＭＳ Ｐゴシック"/>
                <a:cs typeface="ＭＳ Ｐゴシック"/>
              </a:rPr>
              <a:t> </a:t>
            </a:r>
          </a:p>
          <a:p>
            <a:endParaRPr lang="en-US" sz="2400" dirty="0">
              <a:latin typeface="Arial" pitchFamily="34" charset="0"/>
              <a:ea typeface="ＭＳ Ｐゴシック"/>
              <a:cs typeface="ＭＳ Ｐゴシック"/>
            </a:endParaRPr>
          </a:p>
          <a:p>
            <a:pPr marL="0" indent="0">
              <a:buNone/>
            </a:pPr>
            <a:endParaRPr lang="en-US" sz="2400" dirty="0">
              <a:latin typeface="Arial" pitchFamily="34" charset="0"/>
              <a:ea typeface="ＭＳ Ｐゴシック"/>
              <a:cs typeface="ＭＳ Ｐゴシック"/>
            </a:endParaRPr>
          </a:p>
          <a:p>
            <a:pPr marL="0" indent="0">
              <a:buNone/>
            </a:pPr>
            <a:endParaRPr lang="en-US" sz="2400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Radial Acceleration:</a:t>
            </a:r>
            <a:endParaRPr lang="en-US" sz="2400" dirty="0" smtClean="0"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67719"/>
            <a:ext cx="8991600" cy="921848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latin typeface="Arial"/>
                <a:cs typeface="Arial"/>
              </a:rPr>
              <a:t>Insert these results in the radial force and acceleration in cylindrical coordinates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AD4620-7552-4207-8973-898801ED212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81000" y="1879599"/>
            <a:ext cx="3581400" cy="6858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30039"/>
            <a:ext cx="1841500" cy="292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026858"/>
            <a:ext cx="3111500" cy="368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78200"/>
            <a:ext cx="2438400" cy="2794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3886200"/>
            <a:ext cx="3937000" cy="3683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4577544"/>
            <a:ext cx="2222500" cy="7747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81000" y="4495800"/>
            <a:ext cx="2819400" cy="10668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4572000"/>
            <a:ext cx="4483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9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/>
          <p:cNvSpPr>
            <a:spLocks noGrp="1"/>
          </p:cNvSpPr>
          <p:nvPr>
            <p:ph idx="1"/>
          </p:nvPr>
        </p:nvSpPr>
        <p:spPr>
          <a:xfrm>
            <a:off x="76200" y="990600"/>
            <a:ext cx="8990922" cy="5027414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Paraxial approximation:</a:t>
            </a:r>
            <a:r>
              <a:rPr lang="en-US" sz="1800" dirty="0" smtClean="0">
                <a:latin typeface="Arial" pitchFamily="34" charset="0"/>
                <a:ea typeface="ＭＳ Ｐゴシック"/>
                <a:cs typeface="ＭＳ Ｐゴシック"/>
              </a:rPr>
              <a:t> only significant approximation </a:t>
            </a:r>
          </a:p>
          <a:p>
            <a:pPr lvl="2"/>
            <a:r>
              <a:rPr lang="en-US" dirty="0" smtClean="0">
                <a:latin typeface="Arial" pitchFamily="34" charset="0"/>
                <a:ea typeface="ＭＳ Ｐゴシック"/>
                <a:cs typeface="ＭＳ Ｐゴシック"/>
              </a:rPr>
              <a:t>Good in most situations except (possibly) near injection energy</a:t>
            </a:r>
          </a:p>
          <a:p>
            <a:pPr lvl="2"/>
            <a:r>
              <a:rPr lang="en-US" dirty="0" smtClean="0">
                <a:latin typeface="Arial" pitchFamily="34" charset="0"/>
                <a:ea typeface="ＭＳ Ｐゴシック"/>
                <a:cs typeface="ＭＳ Ｐゴシック"/>
              </a:rPr>
              <a:t>But will break radial ordering </a:t>
            </a:r>
          </a:p>
          <a:p>
            <a:pPr marL="430926" lvl="2" indent="0">
              <a:buNone/>
            </a:pPr>
            <a:r>
              <a:rPr lang="en-US" dirty="0">
                <a:latin typeface="Arial" pitchFamily="34" charset="0"/>
                <a:ea typeface="ＭＳ Ｐゴシック"/>
                <a:cs typeface="ＭＳ Ｐゴシック"/>
              </a:rPr>
              <a:t> </a:t>
            </a:r>
            <a:r>
              <a:rPr lang="en-US" dirty="0" smtClean="0">
                <a:latin typeface="Arial" pitchFamily="34" charset="0"/>
                <a:ea typeface="ＭＳ Ｐゴシック"/>
                <a:cs typeface="ＭＳ Ｐゴシック"/>
              </a:rPr>
              <a:t>  at some point </a:t>
            </a:r>
          </a:p>
          <a:p>
            <a:pPr marL="0" indent="0">
              <a:buNone/>
            </a:pPr>
            <a:endParaRPr lang="en-US" sz="1800" dirty="0">
              <a:latin typeface="Arial" pitchFamily="34" charset="0"/>
              <a:ea typeface="ＭＳ Ｐゴシック"/>
              <a:cs typeface="ＭＳ Ｐゴシック"/>
            </a:endParaRPr>
          </a:p>
          <a:p>
            <a:pPr marL="0" indent="0">
              <a:buNone/>
            </a:pPr>
            <a:endParaRPr lang="en-US" sz="1800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r>
              <a:rPr lang="en-US" sz="1800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End Result:</a:t>
            </a:r>
            <a:endParaRPr lang="en-US" sz="1800" dirty="0" smtClean="0">
              <a:solidFill>
                <a:schemeClr val="tx1"/>
              </a:solidFill>
              <a:latin typeface="Arial" pitchFamily="34" charset="0"/>
              <a:ea typeface="ＭＳ Ｐゴシック"/>
              <a:cs typeface="ＭＳ Ｐゴシック"/>
            </a:endParaRPr>
          </a:p>
          <a:p>
            <a:pPr lvl="1"/>
            <a:r>
              <a:rPr lang="en-US" sz="1800" dirty="0" smtClean="0">
                <a:solidFill>
                  <a:srgbClr val="3366FF"/>
                </a:solidFill>
                <a:latin typeface="Arial" pitchFamily="34" charset="0"/>
                <a:ea typeface="ＭＳ Ｐゴシック"/>
              </a:rPr>
              <a:t>Valid to arbitrary radial order</a:t>
            </a:r>
            <a:r>
              <a:rPr lang="en-US" sz="1800" dirty="0" smtClean="0">
                <a:latin typeface="Arial" pitchFamily="34" charset="0"/>
                <a:ea typeface="ＭＳ Ｐゴシック"/>
              </a:rPr>
              <a:t> (collect terms in radial powers) </a:t>
            </a:r>
          </a:p>
          <a:p>
            <a:pPr lvl="1"/>
            <a:r>
              <a:rPr lang="en-US" sz="1800" dirty="0" smtClean="0">
                <a:latin typeface="Arial" pitchFamily="34" charset="0"/>
                <a:ea typeface="ＭＳ Ｐゴシック"/>
              </a:rPr>
              <a:t>Acceleration (dot) version of paraxial formula (prime) is same form and </a:t>
            </a:r>
            <a:r>
              <a:rPr lang="en-US" sz="1800" i="1" dirty="0" smtClean="0">
                <a:latin typeface="Arial" pitchFamily="34" charset="0"/>
                <a:ea typeface="ＭＳ Ｐゴシック"/>
              </a:rPr>
              <a:t>exact </a:t>
            </a:r>
            <a:endParaRPr lang="en-US" sz="1800" i="1" dirty="0" smtClean="0">
              <a:solidFill>
                <a:schemeClr val="tx1"/>
              </a:solidFill>
              <a:latin typeface="Arial" pitchFamily="34" charset="0"/>
              <a:ea typeface="ＭＳ Ｐゴシック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53608"/>
            <a:ext cx="8991600" cy="921848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latin typeface="Arial"/>
                <a:ea typeface="ＭＳ ゴシック"/>
                <a:cs typeface="Arial"/>
              </a:rPr>
              <a:t>Employ paraxial approximation to simplify longitudinal dynamics</a:t>
            </a:r>
            <a:endParaRPr lang="en-US" sz="3200" b="1" dirty="0">
              <a:latin typeface="Arial"/>
              <a:ea typeface="ＭＳ ゴシック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fld id="{35AD4620-7552-4207-8973-898801ED212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6200" y="3962399"/>
            <a:ext cx="8928100" cy="1550351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43600" y="2438400"/>
            <a:ext cx="1981200" cy="6858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752600"/>
            <a:ext cx="1663700" cy="774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0" y="1648272"/>
            <a:ext cx="2628900" cy="1206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038600"/>
            <a:ext cx="8775700" cy="1308100"/>
          </a:xfrm>
          <a:prstGeom prst="rect">
            <a:avLst/>
          </a:prstGeom>
        </p:spPr>
      </p:pic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715000"/>
            <a:ext cx="2374900" cy="266700"/>
          </a:xfrm>
          <a:prstGeom prst="rect">
            <a:avLst/>
          </a:prstGeom>
        </p:spPr>
      </p:pic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544920"/>
            <a:ext cx="1892300" cy="533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48400" y="4724400"/>
            <a:ext cx="239786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Space-Charge term</a:t>
            </a:r>
          </a:p>
          <a:p>
            <a:r>
              <a:rPr lang="en-US" sz="1400" dirty="0" smtClean="0"/>
              <a:t>    (not needed for applied </a:t>
            </a:r>
          </a:p>
          <a:p>
            <a:r>
              <a:rPr lang="en-US" sz="1400" dirty="0" smtClean="0"/>
              <a:t>     focus properties)</a:t>
            </a:r>
            <a:endParaRPr lang="en-US" sz="1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532967"/>
            <a:ext cx="2717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1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284394"/>
            <a:ext cx="8991600" cy="488498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/>
              <a:t>Examine radial </a:t>
            </a:r>
            <a:r>
              <a:rPr lang="en-US" sz="3600" b="1" dirty="0" err="1" smtClean="0"/>
              <a:t>accel</a:t>
            </a:r>
            <a:r>
              <a:rPr lang="en-US" sz="3600" b="1" dirty="0" smtClean="0"/>
              <a:t> equation in more detail</a:t>
            </a:r>
            <a:endParaRPr lang="en-US" sz="3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 Lund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, Slide </a:t>
            </a:r>
            <a:fld id="{35AD4620-7552-4207-8973-898801ED212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200" y="1143000"/>
            <a:ext cx="8991599" cy="25908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886200"/>
            <a:ext cx="899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Leading order linear optic term clearly expressed</a:t>
            </a:r>
          </a:p>
          <a:p>
            <a:pPr marL="800100" lvl="1" indent="-342900">
              <a:buFont typeface="Wingdings" charset="2"/>
              <a:buChar char="Ø"/>
            </a:pPr>
            <a:r>
              <a:rPr lang="en-US" sz="2000" dirty="0" smtClean="0"/>
              <a:t>Analysis in rotating “</a:t>
            </a:r>
            <a:r>
              <a:rPr lang="en-US" sz="2000" dirty="0" err="1" smtClean="0"/>
              <a:t>Larmor</a:t>
            </a:r>
            <a:r>
              <a:rPr lang="en-US" sz="2000" dirty="0" smtClean="0"/>
              <a:t>” frame </a:t>
            </a:r>
            <a:r>
              <a:rPr lang="en-US" sz="2400" dirty="0" smtClean="0"/>
              <a:t>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Terms proportional to </a:t>
            </a:r>
            <a:r>
              <a:rPr lang="en-US" sz="2400" i="1" dirty="0" err="1" smtClean="0">
                <a:latin typeface="Times New Roman"/>
                <a:cs typeface="Times New Roman"/>
              </a:rPr>
              <a:t>P</a:t>
            </a:r>
            <a:r>
              <a:rPr lang="en-US" sz="2400" i="1" baseline="-25000" dirty="0" err="1">
                <a:latin typeface="Symbol" charset="2"/>
                <a:cs typeface="Symbol" charset="2"/>
              </a:rPr>
              <a:t>q</a:t>
            </a:r>
            <a:r>
              <a:rPr lang="en-US" sz="2400" dirty="0" smtClean="0"/>
              <a:t> will drop if averaged over a symmetric distribution (i.e. for beam envelope equation) </a:t>
            </a:r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4724400"/>
            <a:ext cx="4737100" cy="7112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295400"/>
            <a:ext cx="8813800" cy="2247900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876800"/>
            <a:ext cx="16002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53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67719"/>
            <a:ext cx="8991600" cy="921848"/>
          </a:xfrm>
        </p:spPr>
        <p:txBody>
          <a:bodyPr>
            <a:noAutofit/>
          </a:bodyPr>
          <a:lstStyle/>
          <a:p>
            <a:pPr algn="l"/>
            <a:r>
              <a:rPr lang="en-US" sz="3600" b="1" dirty="0" smtClean="0"/>
              <a:t>Structure of low-order radial focus terms</a:t>
            </a:r>
            <a:br>
              <a:rPr lang="en-US" sz="3600" b="1" dirty="0" smtClean="0"/>
            </a:br>
            <a:r>
              <a:rPr lang="en-US" sz="3600" b="1" dirty="0" smtClean="0"/>
              <a:t>(thin coil iron-free solenoid) </a:t>
            </a:r>
            <a:endParaRPr lang="en-US" sz="36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SM Lund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, Slide </a:t>
            </a:r>
            <a:fld id="{35AD4620-7552-4207-8973-898801ED212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514600"/>
            <a:ext cx="1727200" cy="558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4178300"/>
            <a:ext cx="2032000" cy="698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362200"/>
            <a:ext cx="1384300" cy="609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5334000"/>
            <a:ext cx="3352800" cy="698500"/>
          </a:xfrm>
          <a:prstGeom prst="rect">
            <a:avLst/>
          </a:prstGeom>
        </p:spPr>
      </p:pic>
      <p:pic>
        <p:nvPicPr>
          <p:cNvPr id="15" name="Picture 14" descr="sol_for1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5326"/>
            <a:ext cx="2968304" cy="1797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47800" y="1154668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Linear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19" name="Picture 18" descr="sol_for3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7800"/>
            <a:ext cx="3352800" cy="196511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76800" y="1066800"/>
            <a:ext cx="27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Lowest-Order </a:t>
            </a:r>
            <a:r>
              <a:rPr lang="en-US" dirty="0" err="1" smtClean="0">
                <a:solidFill>
                  <a:srgbClr val="3366FF"/>
                </a:solidFill>
              </a:rPr>
              <a:t>NonLinear</a:t>
            </a:r>
            <a:endParaRPr lang="en-US" dirty="0">
              <a:solidFill>
                <a:srgbClr val="3366FF"/>
              </a:solidFill>
            </a:endParaRPr>
          </a:p>
        </p:txBody>
      </p:sp>
      <p:pic>
        <p:nvPicPr>
          <p:cNvPr id="20" name="Picture 19" descr="sol_fopr5.e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17764"/>
            <a:ext cx="3505200" cy="2054436"/>
          </a:xfrm>
          <a:prstGeom prst="rect">
            <a:avLst/>
          </a:prstGeom>
        </p:spPr>
      </p:pic>
      <p:pic>
        <p:nvPicPr>
          <p:cNvPr id="22" name="Picture 21" descr="sol_fopt1.eps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246457"/>
            <a:ext cx="2895600" cy="16971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0810" y="3669268"/>
            <a:ext cx="251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Next-Order </a:t>
            </a:r>
            <a:r>
              <a:rPr lang="en-US" dirty="0" err="1" smtClean="0">
                <a:solidFill>
                  <a:srgbClr val="3366FF"/>
                </a:solidFill>
              </a:rPr>
              <a:t>NonLinear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23444" y="3657600"/>
            <a:ext cx="1963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Lowest-Order </a:t>
            </a:r>
            <a:r>
              <a:rPr lang="en-US" i="1" dirty="0" err="1" smtClean="0">
                <a:solidFill>
                  <a:srgbClr val="3366FF"/>
                </a:solidFill>
                <a:latin typeface="Times New Roman"/>
                <a:cs typeface="Times New Roman"/>
              </a:rPr>
              <a:t>P</a:t>
            </a:r>
            <a:r>
              <a:rPr lang="en-US" i="1" baseline="-25000" dirty="0" err="1" smtClean="0">
                <a:solidFill>
                  <a:srgbClr val="3366FF"/>
                </a:solidFill>
                <a:latin typeface="Symbol" charset="2"/>
                <a:cs typeface="Symbol" charset="2"/>
              </a:rPr>
              <a:t>q</a:t>
            </a:r>
            <a:endParaRPr lang="en-US" i="1" baseline="-25000" dirty="0">
              <a:solidFill>
                <a:srgbClr val="3366FF"/>
              </a:solidFill>
              <a:latin typeface="Symbol" charset="2"/>
              <a:cs typeface="Symbol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287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5"/>
          <p:cNvSpPr>
            <a:spLocks noGrp="1"/>
          </p:cNvSpPr>
          <p:nvPr>
            <p:ph idx="1"/>
          </p:nvPr>
        </p:nvSpPr>
        <p:spPr>
          <a:xfrm>
            <a:off x="76200" y="990600"/>
            <a:ext cx="8990922" cy="502741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Angular Impulse:  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ea typeface="ＭＳ Ｐゴシック"/>
                <a:cs typeface="ＭＳ Ｐゴシック"/>
              </a:rPr>
              <a:t>Measures focal strength of optic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 </a:t>
            </a:r>
            <a:endParaRPr lang="en-US" sz="2400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pPr lvl="2"/>
            <a:r>
              <a:rPr lang="en-US" sz="1500" dirty="0" smtClean="0">
                <a:latin typeface="Arial" pitchFamily="34" charset="0"/>
                <a:ea typeface="ＭＳ Ｐゴシック"/>
                <a:cs typeface="ＭＳ Ｐゴシック"/>
              </a:rPr>
              <a:t>Can be thought of as a </a:t>
            </a:r>
            <a:r>
              <a:rPr lang="en-US" sz="1500" dirty="0" smtClean="0">
                <a:solidFill>
                  <a:srgbClr val="3366FF"/>
                </a:solidFill>
                <a:latin typeface="Arial" pitchFamily="34" charset="0"/>
                <a:ea typeface="ＭＳ Ｐゴシック"/>
                <a:cs typeface="ＭＳ Ｐゴシック"/>
              </a:rPr>
              <a:t>nonlinear thin-lens impulse </a:t>
            </a:r>
            <a:r>
              <a:rPr lang="en-US" sz="1500" dirty="0" smtClean="0">
                <a:latin typeface="Arial" pitchFamily="34" charset="0"/>
                <a:ea typeface="ＭＳ Ｐゴシック"/>
                <a:cs typeface="ＭＳ Ｐゴシック"/>
              </a:rPr>
              <a:t>that would be imparted if particle does not change radial coordinate while transiting magnet  </a:t>
            </a:r>
          </a:p>
          <a:p>
            <a:pPr lvl="2"/>
            <a:r>
              <a:rPr lang="en-US" sz="1500" dirty="0" smtClean="0">
                <a:latin typeface="Arial" pitchFamily="34" charset="0"/>
                <a:ea typeface="ＭＳ Ｐゴシック"/>
                <a:cs typeface="ＭＳ Ｐゴシック"/>
              </a:rPr>
              <a:t>Apply to single magnet in isolation </a:t>
            </a:r>
          </a:p>
          <a:p>
            <a:pPr lvl="2"/>
            <a:r>
              <a:rPr lang="en-US" sz="1500" dirty="0" smtClean="0">
                <a:latin typeface="Arial" pitchFamily="34" charset="0"/>
                <a:ea typeface="ＭＳ Ｐゴシック"/>
                <a:cs typeface="ＭＳ Ｐゴシック"/>
              </a:rPr>
              <a:t>Same formula apply (see summary) to periodic lattice with angular kick per period !</a:t>
            </a:r>
          </a:p>
          <a:p>
            <a:endParaRPr lang="en-US" sz="1800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endParaRPr lang="en-US" sz="1800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endParaRPr lang="en-US" sz="1800" dirty="0">
              <a:latin typeface="Arial" pitchFamily="34" charset="0"/>
              <a:ea typeface="ＭＳ Ｐゴシック"/>
              <a:cs typeface="ＭＳ Ｐゴシック"/>
            </a:endParaRPr>
          </a:p>
          <a:p>
            <a:pPr marL="0" indent="0">
              <a:buNone/>
            </a:pPr>
            <a:endParaRPr lang="en-US" sz="1800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pPr marL="0" indent="0">
              <a:buNone/>
            </a:pPr>
            <a:endParaRPr lang="en-US" sz="1800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pPr marL="0" indent="0">
              <a:buNone/>
            </a:pPr>
            <a:endParaRPr lang="en-US" sz="1800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End Result:  </a:t>
            </a:r>
            <a:r>
              <a:rPr lang="en-US" sz="2400" dirty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Much simplified 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67719"/>
            <a:ext cx="8991600" cy="921848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latin typeface="Arial"/>
                <a:cs typeface="Arial"/>
              </a:rPr>
              <a:t>Expressing result in terms of angular impulse imparted by magnet clarifies result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AD4620-7552-4207-8973-898801ED212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978" y="2514600"/>
            <a:ext cx="9067800" cy="18288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1000" y="4953000"/>
            <a:ext cx="8001000" cy="10668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29200"/>
            <a:ext cx="7556500" cy="9017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9" y="2743200"/>
            <a:ext cx="8940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81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284394"/>
            <a:ext cx="8991600" cy="488498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latin typeface="Arial"/>
                <a:cs typeface="Arial"/>
              </a:rPr>
              <a:t>Implications</a:t>
            </a:r>
            <a:r>
              <a:rPr lang="en-US" sz="3600" b="1" dirty="0" smtClean="0"/>
              <a:t> of angular kick result</a:t>
            </a:r>
            <a:endParaRPr lang="en-US" sz="36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5AD4620-7552-4207-8973-898801ED212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8001000" cy="1295400"/>
          </a:xfrm>
          <a:prstGeom prst="rect">
            <a:avLst/>
          </a:prstGeom>
        </p:spPr>
      </p:pic>
      <p:sp>
        <p:nvSpPr>
          <p:cNvPr id="15" name="Content Placeholder 5"/>
          <p:cNvSpPr>
            <a:spLocks noGrp="1"/>
          </p:cNvSpPr>
          <p:nvPr>
            <p:ph idx="1"/>
          </p:nvPr>
        </p:nvSpPr>
        <p:spPr>
          <a:xfrm>
            <a:off x="76200" y="3429000"/>
            <a:ext cx="8990922" cy="262086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All terms 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f</a:t>
            </a:r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ocusing!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All minus sign with positive (squared) integral contribution and </a:t>
            </a:r>
            <a:r>
              <a:rPr lang="en-US" i="1" dirty="0" err="1" smtClean="0">
                <a:solidFill>
                  <a:srgbClr val="000000"/>
                </a:solidFill>
                <a:latin typeface="Times New Roman"/>
                <a:ea typeface="ＭＳ Ｐゴシック"/>
                <a:cs typeface="Times New Roman"/>
              </a:rPr>
              <a:t>P</a:t>
            </a:r>
            <a:r>
              <a:rPr lang="en-US" i="1" baseline="-25000" dirty="0" err="1" smtClean="0">
                <a:solidFill>
                  <a:srgbClr val="000000"/>
                </a:solidFill>
                <a:latin typeface="Symbol" charset="2"/>
                <a:ea typeface="ＭＳ Ｐゴシック"/>
                <a:cs typeface="Symbol" charset="2"/>
              </a:rPr>
              <a:t>q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 terms zero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Expect terms to accumulate in long periodic solenoid channel</a:t>
            </a:r>
          </a:p>
          <a:p>
            <a:pPr lvl="2"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Nonlinear defocusing impossible  (improved </a:t>
            </a:r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photoinjector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ea typeface="ＭＳ Ｐゴシック"/>
                <a:cs typeface="ＭＳ Ｐゴシック"/>
              </a:rPr>
              <a:t> matching not possible)</a:t>
            </a:r>
          </a:p>
          <a:p>
            <a:pPr>
              <a:spcBef>
                <a:spcPts val="6"/>
              </a:spcBef>
            </a:pPr>
            <a:r>
              <a:rPr lang="en-US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Impossible to remove any nonlinear optic term </a:t>
            </a:r>
            <a:endParaRPr lang="en-US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pPr lvl="2"/>
            <a:r>
              <a:rPr lang="en-US" dirty="0" smtClean="0">
                <a:latin typeface="Arial" pitchFamily="34" charset="0"/>
                <a:ea typeface="ＭＳ Ｐゴシック"/>
                <a:cs typeface="ＭＳ Ｐゴシック"/>
              </a:rPr>
              <a:t>Terms can be made larger/smaller by shaping coils/iron but cannot be removed  </a:t>
            </a:r>
          </a:p>
          <a:p>
            <a:pPr lvl="2"/>
            <a:r>
              <a:rPr lang="en-US" dirty="0" smtClean="0">
                <a:latin typeface="Arial" pitchFamily="34" charset="0"/>
                <a:ea typeface="ＭＳ Ｐゴシック"/>
                <a:cs typeface="ＭＳ Ｐゴシック"/>
              </a:rPr>
              <a:t>Any tapering should likely be as gradual as possible else derivative variations become more rapid and likely generate stronger nonlinearity </a:t>
            </a:r>
          </a:p>
          <a:p>
            <a:pPr lvl="2"/>
            <a:r>
              <a:rPr lang="en-US" dirty="0" smtClean="0">
                <a:latin typeface="Arial" pitchFamily="34" charset="0"/>
                <a:ea typeface="ＭＳ Ｐゴシック"/>
                <a:cs typeface="ＭＳ Ｐゴシック"/>
              </a:rPr>
              <a:t>Likely all you can do is provide magnet designer with as small an aspect ratio (~coil-radius/coil-length) as possible to limit nonlinear terms </a:t>
            </a:r>
          </a:p>
          <a:p>
            <a:endParaRPr lang="en-US" dirty="0"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988814"/>
            <a:ext cx="8686800" cy="2440186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687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828750"/>
            <a:ext cx="8229600" cy="1143000"/>
          </a:xfrm>
        </p:spPr>
        <p:txBody>
          <a:bodyPr/>
          <a:lstStyle/>
          <a:p>
            <a:r>
              <a:rPr kumimoji="1" lang="en-US" altLang="ja-JP" b="1" dirty="0" smtClean="0">
                <a:latin typeface="Arial"/>
                <a:cs typeface="Arial"/>
              </a:rPr>
              <a:t>Numerical Check of Theory</a:t>
            </a:r>
            <a:endParaRPr kumimoji="1" lang="ja-JP" altLang="en-US" b="1" dirty="0">
              <a:latin typeface="Arial"/>
              <a:cs typeface="Arial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438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テキスト ボックス 29"/>
          <p:cNvSpPr txBox="1"/>
          <p:nvPr/>
        </p:nvSpPr>
        <p:spPr>
          <a:xfrm>
            <a:off x="268109" y="4830770"/>
            <a:ext cx="8763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Case1 : Take </a:t>
            </a:r>
            <a:r>
              <a:rPr lang="en-US" altLang="ja-JP" sz="2800" dirty="0" err="1" smtClean="0"/>
              <a:t>P</a:t>
            </a:r>
            <a:r>
              <a:rPr lang="en-US" altLang="ja-JP" sz="2800" baseline="-25000" dirty="0" err="1" smtClean="0"/>
              <a:t>θ</a:t>
            </a:r>
            <a:r>
              <a:rPr lang="en-US" altLang="ja-JP" sz="2800" baseline="-25000" dirty="0" smtClean="0"/>
              <a:t> </a:t>
            </a:r>
            <a:r>
              <a:rPr lang="en-US" altLang="ja-JP" sz="2800" dirty="0"/>
              <a:t>=</a:t>
            </a:r>
            <a:r>
              <a:rPr lang="en-US" altLang="ja-JP" sz="2800" dirty="0" smtClean="0"/>
              <a:t> 0 and change the value of </a:t>
            </a:r>
            <a:r>
              <a:rPr kumimoji="1" lang="en-US" altLang="ja-JP" sz="2800" dirty="0" smtClean="0"/>
              <a:t>[</a:t>
            </a:r>
            <a:r>
              <a:rPr lang="en-US" altLang="ja-JP" sz="2800" dirty="0" err="1" smtClean="0"/>
              <a:t>Bρ</a:t>
            </a:r>
            <a:r>
              <a:rPr lang="en-US" altLang="ja-JP" sz="2800" dirty="0" smtClean="0"/>
              <a:t>] </a:t>
            </a:r>
            <a:r>
              <a:rPr lang="en-US" altLang="ja-JP" sz="2800" dirty="0"/>
              <a:t>and </a:t>
            </a:r>
            <a:r>
              <a:rPr lang="en-US" altLang="ja-JP" sz="2800" dirty="0" err="1" smtClean="0"/>
              <a:t>r</a:t>
            </a:r>
            <a:r>
              <a:rPr lang="en-US" altLang="ja-JP" sz="2800" baseline="-25000" dirty="0" err="1"/>
              <a:t>I</a:t>
            </a:r>
            <a:r>
              <a:rPr lang="en-US" altLang="ja-JP" sz="2800" baseline="-25000" dirty="0" err="1" smtClean="0"/>
              <a:t>nit</a:t>
            </a:r>
            <a:r>
              <a:rPr lang="en-US" altLang="ja-JP" sz="2800" dirty="0" smtClean="0"/>
              <a:t>.</a:t>
            </a:r>
            <a:endParaRPr kumimoji="1" lang="ja-JP" altLang="en-US" sz="2800" dirty="0"/>
          </a:p>
        </p:txBody>
      </p:sp>
      <p:cxnSp>
        <p:nvCxnSpPr>
          <p:cNvPr id="11" name="直線コネクタ 10"/>
          <p:cNvCxnSpPr/>
          <p:nvPr/>
        </p:nvCxnSpPr>
        <p:spPr>
          <a:xfrm>
            <a:off x="2525888" y="4514766"/>
            <a:ext cx="71966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3821288" y="4514766"/>
            <a:ext cx="1752601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6093177" y="4514766"/>
            <a:ext cx="8777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テキスト ボックス 1"/>
          <p:cNvSpPr txBox="1"/>
          <p:nvPr/>
        </p:nvSpPr>
        <p:spPr>
          <a:xfrm>
            <a:off x="1947336" y="296333"/>
            <a:ext cx="528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b="1" dirty="0" smtClean="0">
                <a:latin typeface="Arial"/>
                <a:cs typeface="Arial"/>
              </a:rPr>
              <a:t>Purpose of simulations</a:t>
            </a:r>
            <a:endParaRPr kumimoji="1" lang="ja-JP" altLang="en-US" sz="3600" b="1" dirty="0">
              <a:latin typeface="Arial"/>
              <a:cs typeface="Arial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192903" y="1167220"/>
            <a:ext cx="8838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Evaluate difference of radial kick between the theory and simulation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to check theory.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68109" y="5623341"/>
            <a:ext cx="8763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 smtClean="0"/>
              <a:t>Case2 : Take </a:t>
            </a:r>
            <a:r>
              <a:rPr lang="en-US" altLang="ja-JP" sz="2800" dirty="0" err="1" smtClean="0"/>
              <a:t>r</a:t>
            </a:r>
            <a:r>
              <a:rPr lang="en-US" altLang="ja-JP" sz="2800" baseline="-25000" dirty="0" err="1"/>
              <a:t>I</a:t>
            </a:r>
            <a:r>
              <a:rPr lang="en-US" altLang="ja-JP" sz="2800" baseline="-25000" dirty="0" err="1" smtClean="0"/>
              <a:t>nit</a:t>
            </a:r>
            <a:r>
              <a:rPr lang="en-US" altLang="ja-JP" sz="2800" dirty="0" smtClean="0"/>
              <a:t>/R = 0.5 and change the value of [</a:t>
            </a:r>
            <a:r>
              <a:rPr lang="en-US" altLang="ja-JP" sz="2800" dirty="0" err="1" smtClean="0"/>
              <a:t>Bρ</a:t>
            </a:r>
            <a:r>
              <a:rPr lang="en-US" altLang="ja-JP" sz="2800" dirty="0" smtClean="0"/>
              <a:t>] and</a:t>
            </a:r>
          </a:p>
          <a:p>
            <a:r>
              <a:rPr lang="ja-JP" altLang="ja-JP" sz="2800" dirty="0"/>
              <a:t>　</a:t>
            </a:r>
            <a:r>
              <a:rPr lang="ja-JP" altLang="en-US" sz="2800" dirty="0" smtClean="0"/>
              <a:t>　　　</a:t>
            </a:r>
            <a:r>
              <a:rPr lang="en-US" altLang="ja-JP" sz="2800" dirty="0" smtClean="0"/>
              <a:t>  </a:t>
            </a:r>
            <a:r>
              <a:rPr lang="en-US" altLang="ja-JP" sz="2800" dirty="0" err="1" smtClean="0"/>
              <a:t>P</a:t>
            </a:r>
            <a:r>
              <a:rPr lang="en-US" altLang="ja-JP" sz="2800" baseline="-25000" dirty="0" err="1" smtClean="0"/>
              <a:t>θ</a:t>
            </a:r>
            <a:r>
              <a:rPr lang="en-US" altLang="ja-JP" sz="2800" dirty="0" smtClean="0"/>
              <a:t>/β</a:t>
            </a:r>
            <a:r>
              <a:rPr lang="en-US" altLang="ja-JP" sz="2800" dirty="0" err="1" smtClean="0"/>
              <a:t>γmc</a:t>
            </a:r>
            <a:r>
              <a:rPr lang="en-US" altLang="ja-JP" sz="2800" dirty="0" smtClean="0"/>
              <a:t>.</a:t>
            </a:r>
            <a:endParaRPr kumimoji="1" lang="ja-JP" altLang="en-US" sz="2800" dirty="0"/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061451"/>
              </p:ext>
            </p:extLst>
          </p:nvPr>
        </p:nvGraphicFramePr>
        <p:xfrm>
          <a:off x="1186742" y="1969995"/>
          <a:ext cx="56134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8" name="Word 文書" r:id="rId3" imgW="5613400" imgH="558800" progId="Word.Document.12">
                  <p:link updateAutomatic="1"/>
                </p:oleObj>
              </mc:Choice>
              <mc:Fallback>
                <p:oleObj name="Word 文書" r:id="rId3" imgW="5613400" imgH="5588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6742" y="1969995"/>
                        <a:ext cx="56134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46468" y="3947880"/>
            <a:ext cx="1780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400" dirty="0" smtClean="0"/>
              <a:t>Parameters </a:t>
            </a:r>
            <a:r>
              <a:rPr lang="en-US" altLang="ja-JP" sz="2400" dirty="0"/>
              <a:t>: </a:t>
            </a:r>
            <a:endParaRPr lang="ja-JP" altLang="en-US" sz="2400" dirty="0"/>
          </a:p>
        </p:txBody>
      </p:sp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493817"/>
              </p:ext>
            </p:extLst>
          </p:nvPr>
        </p:nvGraphicFramePr>
        <p:xfrm>
          <a:off x="2146300" y="3947880"/>
          <a:ext cx="5090390" cy="656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9" name="Word 文書" r:id="rId5" imgW="5613400" imgH="723900" progId="Word.Document.12">
                  <p:link updateAutomatic="1"/>
                </p:oleObj>
              </mc:Choice>
              <mc:Fallback>
                <p:oleObj name="Word 文書" r:id="rId5" imgW="5613400" imgH="7239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46300" y="3947880"/>
                        <a:ext cx="5090390" cy="656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817598"/>
              </p:ext>
            </p:extLst>
          </p:nvPr>
        </p:nvGraphicFramePr>
        <p:xfrm>
          <a:off x="2738966" y="2672645"/>
          <a:ext cx="56134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0" name="Word 文書" r:id="rId7" imgW="5613400" imgH="863600" progId="Word.Document.12">
                  <p:link updateAutomatic="1"/>
                </p:oleObj>
              </mc:Choice>
              <mc:Fallback>
                <p:oleObj name="Word 文書" r:id="rId7" imgW="5613400" imgH="8636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38966" y="2672645"/>
                        <a:ext cx="56134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オブジェクト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780820"/>
              </p:ext>
            </p:extLst>
          </p:nvPr>
        </p:nvGraphicFramePr>
        <p:xfrm>
          <a:off x="2865966" y="2728384"/>
          <a:ext cx="6024033" cy="1049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81" name="Word 文書" r:id="rId9" imgW="5613400" imgH="977900" progId="Word.Document.12">
                  <p:link updateAutomatic="1"/>
                </p:oleObj>
              </mc:Choice>
              <mc:Fallback>
                <p:oleObj name="Word 文書" r:id="rId9" imgW="5613400" imgH="9779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65966" y="2728384"/>
                        <a:ext cx="6024033" cy="10494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032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66888" y="77084"/>
            <a:ext cx="8475133" cy="713138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latin typeface="Arial"/>
                <a:cs typeface="Arial"/>
              </a:rPr>
              <a:t>Apply Thin Coil Solenoid to Check Theory</a:t>
            </a:r>
            <a:endParaRPr kumimoji="1" lang="ja-JP" altLang="en-US" sz="3200" b="1" dirty="0">
              <a:latin typeface="Arial"/>
              <a:cs typeface="Arial"/>
            </a:endParaRPr>
          </a:p>
        </p:txBody>
      </p:sp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787962"/>
              </p:ext>
            </p:extLst>
          </p:nvPr>
        </p:nvGraphicFramePr>
        <p:xfrm>
          <a:off x="-46564" y="4956548"/>
          <a:ext cx="8141019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8" name="Word 文書" r:id="rId3" imgW="5613400" imgH="546100" progId="Word.Document.12">
                  <p:link updateAutomatic="1"/>
                </p:oleObj>
              </mc:Choice>
              <mc:Fallback>
                <p:oleObj name="Word 文書" r:id="rId3" imgW="5613400" imgH="5461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6564" y="4956548"/>
                        <a:ext cx="8141019" cy="79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オブジェクト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980030"/>
              </p:ext>
            </p:extLst>
          </p:nvPr>
        </p:nvGraphicFramePr>
        <p:xfrm>
          <a:off x="-131230" y="4211470"/>
          <a:ext cx="9487107" cy="815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9" name="Word 文書" r:id="rId5" imgW="5613400" imgH="482600" progId="Word.Document.12">
                  <p:link updateAutomatic="1"/>
                </p:oleObj>
              </mc:Choice>
              <mc:Fallback>
                <p:oleObj name="Word 文書" r:id="rId5" imgW="5613400" imgH="4826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31230" y="4211470"/>
                        <a:ext cx="9487107" cy="815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28222" y="2281504"/>
            <a:ext cx="80564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Choose aspect ratio (R/l) typical of short solenoids in machine</a:t>
            </a:r>
          </a:p>
          <a:p>
            <a:r>
              <a:rPr lang="en-US" altLang="ja-JP" sz="2400" dirty="0"/>
              <a:t> </a:t>
            </a:r>
            <a:r>
              <a:rPr kumimoji="1" lang="en-US" altLang="ja-JP" sz="2400" dirty="0" smtClean="0"/>
              <a:t> front ends of FRIB </a:t>
            </a:r>
            <a:r>
              <a:rPr lang="en-US" altLang="ja-JP" sz="2400" dirty="0" smtClean="0"/>
              <a:t>to get realistic nonlinear fields.</a:t>
            </a:r>
            <a:endParaRPr kumimoji="1" lang="ja-JP" altLang="en-US" sz="24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458" y="3216777"/>
            <a:ext cx="8375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lang="en-US" altLang="ja-JP" sz="2400" dirty="0" smtClean="0"/>
              <a:t>Nonlinear fields provide good (Analytic) test case for </a:t>
            </a:r>
            <a:r>
              <a:rPr kumimoji="1" lang="en-US" altLang="ja-JP" sz="2400" dirty="0" smtClean="0"/>
              <a:t>theory that</a:t>
            </a:r>
          </a:p>
          <a:p>
            <a:r>
              <a:rPr lang="en-US" altLang="ja-JP" sz="2400" dirty="0"/>
              <a:t> </a:t>
            </a:r>
            <a:r>
              <a:rPr kumimoji="1" lang="en-US" altLang="ja-JP" sz="2400" dirty="0" smtClean="0"/>
              <a:t> applies to any solenoid (iron, iron-free)</a:t>
            </a:r>
            <a:endParaRPr kumimoji="1" lang="ja-JP" altLang="en-US" sz="2400" dirty="0"/>
          </a:p>
        </p:txBody>
      </p:sp>
      <p:sp>
        <p:nvSpPr>
          <p:cNvPr id="8" name="Rectangle 17"/>
          <p:cNvSpPr/>
          <p:nvPr/>
        </p:nvSpPr>
        <p:spPr>
          <a:xfrm>
            <a:off x="104423" y="4090107"/>
            <a:ext cx="8954911" cy="2271193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8958" y="6359224"/>
            <a:ext cx="511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R</a:t>
            </a:r>
            <a:r>
              <a:rPr kumimoji="1" lang="en-US" altLang="ja-JP" dirty="0" smtClean="0"/>
              <a:t>ef : </a:t>
            </a:r>
            <a:r>
              <a:rPr lang="en-US" altLang="ja-JP" dirty="0" smtClean="0"/>
              <a:t>Edward </a:t>
            </a:r>
            <a:r>
              <a:rPr lang="en-US" altLang="ja-JP" dirty="0"/>
              <a:t>Lee and </a:t>
            </a:r>
            <a:r>
              <a:rPr lang="en-US" altLang="ja-JP" dirty="0" err="1"/>
              <a:t>Matthaeus</a:t>
            </a:r>
            <a:r>
              <a:rPr lang="en-US" altLang="ja-JP" dirty="0"/>
              <a:t> </a:t>
            </a:r>
            <a:r>
              <a:rPr lang="en-US" altLang="ja-JP" dirty="0" err="1" smtClean="0"/>
              <a:t>Leitner</a:t>
            </a:r>
            <a:r>
              <a:rPr lang="en-US" altLang="ja-JP" dirty="0" smtClean="0"/>
              <a:t> (LBNL,2007)</a:t>
            </a:r>
            <a:endParaRPr kumimoji="1" lang="ja-JP" altLang="en-US" dirty="0"/>
          </a:p>
        </p:txBody>
      </p:sp>
      <p:pic>
        <p:nvPicPr>
          <p:cNvPr id="11" name="Picture 6" descr="solenoid_sketch.e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67" y="719667"/>
            <a:ext cx="4223455" cy="1473467"/>
          </a:xfrm>
          <a:prstGeom prst="rect">
            <a:avLst/>
          </a:prstGeom>
        </p:spPr>
      </p:pic>
      <p:graphicFrame>
        <p:nvGraphicFramePr>
          <p:cNvPr id="12" name="オブジェクト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286518"/>
              </p:ext>
            </p:extLst>
          </p:nvPr>
        </p:nvGraphicFramePr>
        <p:xfrm>
          <a:off x="28222" y="5758951"/>
          <a:ext cx="9172221" cy="78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" name="Word 文書" r:id="rId8" imgW="5613400" imgH="482600" progId="Word.Document.12">
                  <p:link updateAutomatic="1"/>
                </p:oleObj>
              </mc:Choice>
              <mc:Fallback>
                <p:oleObj name="Word 文書" r:id="rId8" imgW="5613400" imgH="4826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222" y="5758951"/>
                        <a:ext cx="9172221" cy="788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932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sole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429000" y="-183440"/>
            <a:ext cx="2286000" cy="3556000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 flipV="1">
            <a:off x="4466579" y="217091"/>
            <a:ext cx="0" cy="1113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>
            <a:off x="4466579" y="1279157"/>
            <a:ext cx="22361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556739" y="-44519"/>
            <a:ext cx="427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i="1" dirty="0" smtClean="0"/>
              <a:t>r</a:t>
            </a:r>
            <a:endParaRPr kumimoji="1" lang="ja-JP" altLang="en-US" sz="2800" i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40020" y="1185771"/>
            <a:ext cx="30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i="1" dirty="0" smtClean="0"/>
              <a:t>z</a:t>
            </a:r>
            <a:endParaRPr kumimoji="1" lang="ja-JP" altLang="en-US" sz="2800" i="1" dirty="0"/>
          </a:p>
        </p:txBody>
      </p:sp>
      <p:sp>
        <p:nvSpPr>
          <p:cNvPr id="11" name="円/楕円 10"/>
          <p:cNvSpPr/>
          <p:nvPr/>
        </p:nvSpPr>
        <p:spPr>
          <a:xfrm>
            <a:off x="268110" y="1152158"/>
            <a:ext cx="169334" cy="1780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2333" y="1447381"/>
            <a:ext cx="1439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i="1" dirty="0" smtClean="0"/>
              <a:t>z </a:t>
            </a:r>
            <a:r>
              <a:rPr kumimoji="1" lang="en-US" altLang="ja-JP" sz="2400" dirty="0" smtClean="0"/>
              <a:t>= - 10 m</a:t>
            </a:r>
            <a:endParaRPr kumimoji="1" lang="ja-JP" altLang="en-US" sz="2400" i="1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857065" y="1447381"/>
            <a:ext cx="1315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i="1" dirty="0" smtClean="0"/>
              <a:t>z </a:t>
            </a:r>
            <a:r>
              <a:rPr kumimoji="1" lang="en-US" altLang="ja-JP" sz="2400" dirty="0" smtClean="0"/>
              <a:t>= 10 m</a:t>
            </a:r>
            <a:endParaRPr kumimoji="1" lang="ja-JP" altLang="en-US" sz="2400" i="1" dirty="0"/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3753556" y="2582337"/>
            <a:ext cx="150989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143020" y="2143783"/>
            <a:ext cx="104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3</a:t>
            </a:r>
            <a:r>
              <a:rPr kumimoji="1" lang="en-US" altLang="ja-JP" sz="2400" dirty="0" smtClean="0"/>
              <a:t>0 cm</a:t>
            </a:r>
            <a:endParaRPr kumimoji="1" lang="ja-JP" altLang="en-US" sz="2400" i="1" dirty="0"/>
          </a:p>
        </p:txBody>
      </p:sp>
      <p:graphicFrame>
        <p:nvGraphicFramePr>
          <p:cNvPr id="24" name="オブジェクト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109517"/>
              </p:ext>
            </p:extLst>
          </p:nvPr>
        </p:nvGraphicFramePr>
        <p:xfrm>
          <a:off x="-338666" y="2426920"/>
          <a:ext cx="3287888" cy="357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0" name="Word 文書" r:id="rId4" imgW="5613400" imgH="609600" progId="Word.Document.12">
                  <p:link updateAutomatic="1"/>
                </p:oleObj>
              </mc:Choice>
              <mc:Fallback>
                <p:oleObj name="Word 文書" r:id="rId4" imgW="5613400" imgH="6096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38666" y="2426920"/>
                        <a:ext cx="3287888" cy="357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線矢印コネクタ 2"/>
          <p:cNvCxnSpPr/>
          <p:nvPr/>
        </p:nvCxnSpPr>
        <p:spPr>
          <a:xfrm>
            <a:off x="395111" y="1866713"/>
            <a:ext cx="141111" cy="4898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図 26" descr="Bz_z_cal_math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4" y="4045655"/>
            <a:ext cx="3060000" cy="2160000"/>
          </a:xfrm>
          <a:prstGeom prst="rect">
            <a:avLst/>
          </a:prstGeom>
        </p:spPr>
      </p:pic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19</a:t>
            </a:fld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2333" y="2921005"/>
            <a:ext cx="8868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/>
              <a:t>・</a:t>
            </a:r>
            <a:r>
              <a:rPr lang="en-US" altLang="ja-JP" sz="2200" dirty="0" smtClean="0"/>
              <a:t>Typical solenoid aspect ratio (R/L) in front end for realistic nonlinear fields.</a:t>
            </a:r>
            <a:endParaRPr kumimoji="1" lang="ja-JP" altLang="en-US" sz="22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2333" y="3461959"/>
            <a:ext cx="70611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/>
              <a:t>・</a:t>
            </a:r>
            <a:r>
              <a:rPr lang="en-US" altLang="ja-JP" sz="2200" dirty="0" smtClean="0">
                <a:solidFill>
                  <a:schemeClr val="accent2"/>
                </a:solidFill>
              </a:rPr>
              <a:t>1 Tesla </a:t>
            </a:r>
            <a:r>
              <a:rPr lang="en-US" altLang="ja-JP" sz="2200" dirty="0" smtClean="0"/>
              <a:t>typical field strength. Control coupling by vary [</a:t>
            </a:r>
            <a:r>
              <a:rPr lang="en-US" altLang="ja-JP" sz="2200" dirty="0" err="1" smtClean="0"/>
              <a:t>Bρ</a:t>
            </a:r>
            <a:r>
              <a:rPr lang="en-US" altLang="ja-JP" sz="2200" dirty="0" smtClean="0"/>
              <a:t>].</a:t>
            </a:r>
            <a:endParaRPr kumimoji="1" lang="ja-JP" altLang="en-US" sz="2200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2333" y="6205655"/>
            <a:ext cx="7301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/>
              <a:t>・</a:t>
            </a:r>
            <a:r>
              <a:rPr lang="en-US" altLang="ja-JP" sz="2200" dirty="0" smtClean="0"/>
              <a:t>Difference curves illustrates nonlinear fields. Larger at large r.</a:t>
            </a:r>
            <a:endParaRPr kumimoji="1" lang="ja-JP" altLang="en-US" sz="2200" dirty="0"/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3496736" y="941900"/>
            <a:ext cx="0" cy="36547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2552699" y="868545"/>
            <a:ext cx="79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8</a:t>
            </a:r>
            <a:r>
              <a:rPr kumimoji="1" lang="en-US" altLang="ja-JP" sz="2400" dirty="0" smtClean="0"/>
              <a:t> cm</a:t>
            </a:r>
            <a:endParaRPr kumimoji="1" lang="ja-JP" altLang="en-US" sz="2400" i="1" dirty="0"/>
          </a:p>
        </p:txBody>
      </p:sp>
      <p:graphicFrame>
        <p:nvGraphicFramePr>
          <p:cNvPr id="26" name="オブジェクト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26333"/>
              </p:ext>
            </p:extLst>
          </p:nvPr>
        </p:nvGraphicFramePr>
        <p:xfrm>
          <a:off x="-456663" y="669052"/>
          <a:ext cx="4125553" cy="392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" name="Word 文書" r:id="rId7" imgW="5613400" imgH="533400" progId="Word.Document.12">
                  <p:link updateAutomatic="1"/>
                </p:oleObj>
              </mc:Choice>
              <mc:Fallback>
                <p:oleObj name="Word 文書" r:id="rId7" imgW="5613400" imgH="5334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456663" y="669052"/>
                        <a:ext cx="4125553" cy="3920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直線コネクタ 27"/>
          <p:cNvCxnSpPr/>
          <p:nvPr/>
        </p:nvCxnSpPr>
        <p:spPr>
          <a:xfrm>
            <a:off x="1963101" y="941900"/>
            <a:ext cx="4978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2197077" y="941900"/>
            <a:ext cx="815" cy="263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2043892" y="1159096"/>
            <a:ext cx="22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0</a:t>
            </a:r>
            <a:endParaRPr kumimoji="1" lang="ja-JP" altLang="en-US" dirty="0"/>
          </a:p>
        </p:txBody>
      </p:sp>
      <p:sp>
        <p:nvSpPr>
          <p:cNvPr id="19" name="正方形/長方形 18"/>
          <p:cNvSpPr/>
          <p:nvPr/>
        </p:nvSpPr>
        <p:spPr>
          <a:xfrm>
            <a:off x="4815" y="1293268"/>
            <a:ext cx="1222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Initial position</a:t>
            </a:r>
            <a:endParaRPr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7878969" y="1311046"/>
            <a:ext cx="120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Final position</a:t>
            </a:r>
            <a:endParaRPr lang="ja-JP" altLang="en-US" sz="1400" dirty="0"/>
          </a:p>
        </p:txBody>
      </p:sp>
      <p:pic>
        <p:nvPicPr>
          <p:cNvPr id="4" name="図 3" descr="Br_z_cal_math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271" y="4045655"/>
            <a:ext cx="3281013" cy="21600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3813707" y="1682047"/>
            <a:ext cx="139623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ja-JP" sz="2400" dirty="0"/>
              <a:t>R/</a:t>
            </a:r>
            <a:r>
              <a:rPr lang="en-US" altLang="ja-JP" sz="2400" dirty="0" smtClean="0"/>
              <a:t>l=0.267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818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91979 -0.0020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9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365590"/>
            <a:ext cx="8229600" cy="1143000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Beam physics research group </a:t>
            </a:r>
            <a:br>
              <a:rPr kumimoji="1" lang="en-US" altLang="ja-JP" dirty="0" smtClean="0"/>
            </a:br>
            <a:r>
              <a:rPr kumimoji="1" lang="en-US" altLang="ja-JP" dirty="0" smtClean="0"/>
              <a:t>in Hiroshima </a:t>
            </a:r>
            <a:r>
              <a:rPr lang="en-US" altLang="ja-JP" dirty="0"/>
              <a:t>U</a:t>
            </a:r>
            <a:r>
              <a:rPr lang="en-US" altLang="ja-JP" dirty="0" smtClean="0"/>
              <a:t>niversity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6905978" y="295915"/>
            <a:ext cx="2133600" cy="365125"/>
          </a:xfrm>
        </p:spPr>
        <p:txBody>
          <a:bodyPr/>
          <a:lstStyle/>
          <a:p>
            <a:fld id="{E0622078-9712-9647-B615-18E3EED93B53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898423" y="1854839"/>
            <a:ext cx="31336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/>
              <a:t>22 members!!</a:t>
            </a:r>
            <a:endParaRPr kumimoji="1" lang="ja-JP" altLang="en-US" sz="40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38312" y="2899062"/>
            <a:ext cx="2467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4 researchers !!</a:t>
            </a:r>
            <a:endParaRPr kumimoji="1" lang="ja-JP" altLang="en-US" sz="2800" dirty="0"/>
          </a:p>
        </p:txBody>
      </p:sp>
      <p:pic>
        <p:nvPicPr>
          <p:cNvPr id="7" name="図 6" descr="okam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93" y="3701463"/>
            <a:ext cx="2229556" cy="249569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74984" y="6228064"/>
            <a:ext cx="224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Prof. Hiromi Okamoto</a:t>
            </a:r>
            <a:endParaRPr kumimoji="1" lang="ja-JP" altLang="en-US" dirty="0"/>
          </a:p>
        </p:txBody>
      </p:sp>
      <p:pic>
        <p:nvPicPr>
          <p:cNvPr id="9" name="図 8" descr="kuriki1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560" y="3701463"/>
            <a:ext cx="2046111" cy="2506486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2695226" y="6228064"/>
            <a:ext cx="1902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Prof. Masao </a:t>
            </a:r>
            <a:r>
              <a:rPr kumimoji="1" lang="en-US" altLang="ja-JP" dirty="0" err="1" smtClean="0"/>
              <a:t>Kuriki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886295" y="6228064"/>
            <a:ext cx="195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AP. Hiroyuki </a:t>
            </a:r>
            <a:r>
              <a:rPr kumimoji="1" lang="en-US" altLang="ja-JP" dirty="0" err="1" smtClean="0"/>
              <a:t>Higaki</a:t>
            </a:r>
            <a:endParaRPr kumimoji="1" lang="ja-JP" altLang="en-US" dirty="0"/>
          </a:p>
        </p:txBody>
      </p:sp>
      <p:pic>
        <p:nvPicPr>
          <p:cNvPr id="12" name="図 11" descr="portrait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739" y="3701463"/>
            <a:ext cx="1864462" cy="254326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082867" y="6228064"/>
            <a:ext cx="1684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AP. Kiyokazu Ito</a:t>
            </a:r>
            <a:endParaRPr kumimoji="1" lang="ja-JP" altLang="en-US" dirty="0"/>
          </a:p>
        </p:txBody>
      </p:sp>
      <p:pic>
        <p:nvPicPr>
          <p:cNvPr id="14" name="図 13" descr="スクリーンショット 2015-08-20 11.22.32 のコピー 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013" y="3715574"/>
            <a:ext cx="1934453" cy="25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7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18194"/>
            <a:ext cx="8229600" cy="840140"/>
          </a:xfrm>
        </p:spPr>
        <p:txBody>
          <a:bodyPr>
            <a:normAutofit/>
          </a:bodyPr>
          <a:lstStyle/>
          <a:p>
            <a:r>
              <a:rPr kumimoji="1" lang="en-US" altLang="ja-JP" sz="3600" b="1" dirty="0" err="1" smtClean="0">
                <a:latin typeface="Arial"/>
                <a:cs typeface="Arial"/>
              </a:rPr>
              <a:t>SciPy</a:t>
            </a:r>
            <a:r>
              <a:rPr kumimoji="1" lang="en-US" altLang="ja-JP" sz="3600" b="1" dirty="0" smtClean="0">
                <a:latin typeface="Arial"/>
                <a:cs typeface="Arial"/>
              </a:rPr>
              <a:t> </a:t>
            </a:r>
            <a:r>
              <a:rPr lang="en-US" altLang="ja-JP" sz="3600" b="1" dirty="0" smtClean="0">
                <a:latin typeface="Arial"/>
                <a:cs typeface="Arial"/>
              </a:rPr>
              <a:t>I</a:t>
            </a:r>
            <a:r>
              <a:rPr kumimoji="1" lang="en-US" altLang="ja-JP" sz="3600" b="1" dirty="0" smtClean="0">
                <a:latin typeface="Arial"/>
                <a:cs typeface="Arial"/>
              </a:rPr>
              <a:t>ntegrator</a:t>
            </a:r>
            <a:endParaRPr kumimoji="1" lang="ja-JP" altLang="en-US" sz="3600" b="1" dirty="0">
              <a:latin typeface="Arial"/>
              <a:cs typeface="Arial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97058" y="1083736"/>
            <a:ext cx="8649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Arial"/>
                <a:cs typeface="Arial"/>
              </a:rPr>
              <a:t>・</a:t>
            </a:r>
            <a:r>
              <a:rPr lang="en-US" altLang="ja-JP" sz="2400" dirty="0" smtClean="0">
                <a:latin typeface="Arial"/>
                <a:cs typeface="Arial"/>
              </a:rPr>
              <a:t>To numerically calculate single particle orbit, we use a 4th </a:t>
            </a:r>
          </a:p>
          <a:p>
            <a:r>
              <a:rPr lang="en-US" altLang="ja-JP" sz="2400" dirty="0" smtClean="0">
                <a:latin typeface="Arial"/>
                <a:cs typeface="Arial"/>
              </a:rPr>
              <a:t>  order </a:t>
            </a:r>
            <a:r>
              <a:rPr lang="en-US" altLang="ja-JP" sz="2400" dirty="0" err="1" smtClean="0">
                <a:latin typeface="Arial"/>
                <a:cs typeface="Arial"/>
              </a:rPr>
              <a:t>Runge-Kutta</a:t>
            </a:r>
            <a:r>
              <a:rPr lang="en-US" altLang="ja-JP" sz="2400" dirty="0">
                <a:latin typeface="Arial"/>
                <a:cs typeface="Arial"/>
              </a:rPr>
              <a:t> </a:t>
            </a:r>
            <a:r>
              <a:rPr lang="en-US" altLang="ja-JP" sz="2400" dirty="0" smtClean="0">
                <a:latin typeface="Arial"/>
                <a:cs typeface="Arial"/>
              </a:rPr>
              <a:t>in </a:t>
            </a:r>
            <a:r>
              <a:rPr lang="en-US" altLang="ja-JP" sz="2400" dirty="0" err="1" smtClean="0">
                <a:latin typeface="Arial"/>
                <a:cs typeface="Arial"/>
              </a:rPr>
              <a:t>SciPy</a:t>
            </a:r>
            <a:r>
              <a:rPr lang="en-US" altLang="ja-JP" sz="2400" dirty="0">
                <a:latin typeface="Arial"/>
                <a:cs typeface="Arial"/>
              </a:rPr>
              <a:t> </a:t>
            </a:r>
            <a:r>
              <a:rPr lang="en-US" altLang="ja-JP" sz="2400" dirty="0" smtClean="0">
                <a:latin typeface="Arial"/>
                <a:cs typeface="Arial"/>
              </a:rPr>
              <a:t>to solve coupled nonlinear ODEs.</a:t>
            </a:r>
            <a:endParaRPr kumimoji="1" lang="ja-JP" altLang="en-US" sz="2400" dirty="0">
              <a:latin typeface="Arial"/>
              <a:cs typeface="Arial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20</a:t>
            </a:fld>
            <a:endParaRPr kumimoji="1" lang="ja-JP" altLang="en-US"/>
          </a:p>
        </p:txBody>
      </p:sp>
      <p:pic>
        <p:nvPicPr>
          <p:cNvPr id="14" name="図 13" descr="Pthe0_X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58" y="4148666"/>
            <a:ext cx="2596444" cy="2596444"/>
          </a:xfrm>
          <a:prstGeom prst="rect">
            <a:avLst/>
          </a:prstGeom>
        </p:spPr>
      </p:pic>
      <p:pic>
        <p:nvPicPr>
          <p:cNvPr id="8" name="図 7" descr="Pthe0_RZ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502" y="4343661"/>
            <a:ext cx="6165832" cy="2219699"/>
          </a:xfrm>
          <a:prstGeom prst="rect">
            <a:avLst/>
          </a:prstGeom>
        </p:spPr>
      </p:pic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1615202"/>
              </p:ext>
            </p:extLst>
          </p:nvPr>
        </p:nvGraphicFramePr>
        <p:xfrm>
          <a:off x="1991078" y="2809522"/>
          <a:ext cx="5160434" cy="7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3" name="Word 文書" r:id="rId5" imgW="5613400" imgH="787400" progId="Word.Document.12">
                  <p:link updateAutomatic="1"/>
                </p:oleObj>
              </mc:Choice>
              <mc:Fallback>
                <p:oleObj name="Word 文書" r:id="rId5" imgW="5613400" imgH="7874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1078" y="2809522"/>
                        <a:ext cx="5160434" cy="7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オブジェクト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95877"/>
              </p:ext>
            </p:extLst>
          </p:nvPr>
        </p:nvGraphicFramePr>
        <p:xfrm>
          <a:off x="1737078" y="3502376"/>
          <a:ext cx="5160434" cy="7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4" name="Word 文書" r:id="rId7" imgW="5613400" imgH="787400" progId="Word.Document.12">
                  <p:link updateAutomatic="1"/>
                </p:oleObj>
              </mc:Choice>
              <mc:Fallback>
                <p:oleObj name="Word 文書" r:id="rId7" imgW="5613400" imgH="7874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37078" y="3502376"/>
                        <a:ext cx="5160434" cy="723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オブジェクト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89817"/>
              </p:ext>
            </p:extLst>
          </p:nvPr>
        </p:nvGraphicFramePr>
        <p:xfrm>
          <a:off x="1864078" y="2093317"/>
          <a:ext cx="5386212" cy="755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5" name="Word 文書" r:id="rId9" imgW="5613400" imgH="787400" progId="Word.Document.12">
                  <p:link updateAutomatic="1"/>
                </p:oleObj>
              </mc:Choice>
              <mc:Fallback>
                <p:oleObj name="Word 文書" r:id="rId9" imgW="5613400" imgH="7874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64078" y="2093317"/>
                        <a:ext cx="5386212" cy="755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539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8862"/>
            <a:ext cx="8229600" cy="896582"/>
          </a:xfrm>
        </p:spPr>
        <p:txBody>
          <a:bodyPr>
            <a:normAutofit/>
          </a:bodyPr>
          <a:lstStyle/>
          <a:p>
            <a:r>
              <a:rPr kumimoji="1" lang="en-US" altLang="ja-JP" sz="3600" b="1" dirty="0" smtClean="0">
                <a:latin typeface="Arial"/>
                <a:cs typeface="Arial"/>
              </a:rPr>
              <a:t>Confirm conserved quantities</a:t>
            </a:r>
            <a:endParaRPr kumimoji="1" lang="ja-JP" altLang="en-US" sz="3600" b="1" dirty="0">
              <a:latin typeface="Arial"/>
              <a:cs typeface="Arial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17333" y="3781779"/>
            <a:ext cx="340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Kinetic energy equivalently β = v/c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55334" y="903111"/>
            <a:ext cx="505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Canonical angular momentum </a:t>
            </a:r>
            <a:r>
              <a:rPr kumimoji="1" lang="en-US" altLang="ja-JP" dirty="0" err="1" smtClean="0"/>
              <a:t>P</a:t>
            </a:r>
            <a:r>
              <a:rPr kumimoji="1" lang="en-US" altLang="ja-JP" baseline="-25000" dirty="0" err="1" smtClean="0"/>
              <a:t>θ</a:t>
            </a:r>
            <a:r>
              <a:rPr kumimoji="1" lang="en-US" altLang="ja-JP" baseline="-25000" dirty="0" smtClean="0"/>
              <a:t> </a:t>
            </a:r>
            <a:r>
              <a:rPr lang="en-US" altLang="ja-JP" dirty="0" smtClean="0"/>
              <a:t>= </a:t>
            </a:r>
            <a:r>
              <a:rPr lang="en-US" altLang="ja-JP" dirty="0" err="1" smtClean="0"/>
              <a:t>mγ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xv</a:t>
            </a:r>
            <a:r>
              <a:rPr lang="en-US" altLang="ja-JP" baseline="-25000" dirty="0" err="1" smtClean="0"/>
              <a:t>y</a:t>
            </a:r>
            <a:r>
              <a:rPr lang="en-US" altLang="ja-JP" dirty="0" err="1" smtClean="0"/>
              <a:t>-yv</a:t>
            </a:r>
            <a:r>
              <a:rPr lang="en-US" altLang="ja-JP" baseline="-25000" dirty="0" err="1" smtClean="0"/>
              <a:t>x</a:t>
            </a:r>
            <a:r>
              <a:rPr lang="en-US" altLang="ja-JP" dirty="0" smtClean="0"/>
              <a:t>)+</a:t>
            </a:r>
            <a:r>
              <a:rPr lang="en-US" altLang="ja-JP" dirty="0" err="1" smtClean="0"/>
              <a:t>qrA</a:t>
            </a:r>
            <a:r>
              <a:rPr lang="en-US" altLang="ja-JP" baseline="-25000" dirty="0" err="1" smtClean="0"/>
              <a:t>θ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21</a:t>
            </a:fld>
            <a:endParaRPr kumimoji="1" lang="ja-JP" altLang="en-US"/>
          </a:p>
        </p:txBody>
      </p:sp>
      <p:pic>
        <p:nvPicPr>
          <p:cNvPr id="4" name="図 3" descr="Pthe0_beta3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23" y="4261556"/>
            <a:ext cx="6350000" cy="2286000"/>
          </a:xfrm>
          <a:prstGeom prst="rect">
            <a:avLst/>
          </a:prstGeom>
        </p:spPr>
      </p:pic>
      <p:pic>
        <p:nvPicPr>
          <p:cNvPr id="5" name="図 4" descr="Pthe0_Pthet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22" y="1495779"/>
            <a:ext cx="7620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15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3566" y="76199"/>
            <a:ext cx="8229600" cy="741360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Convergence of </a:t>
            </a:r>
            <a:r>
              <a:rPr kumimoji="1" lang="en-US" altLang="ja-JP" sz="4000" dirty="0" err="1" smtClean="0"/>
              <a:t>P</a:t>
            </a:r>
            <a:r>
              <a:rPr kumimoji="1" lang="en-US" altLang="ja-JP" sz="4000" baseline="-25000" dirty="0" err="1" smtClean="0"/>
              <a:t>θ</a:t>
            </a:r>
            <a:endParaRPr kumimoji="1" lang="ja-JP" altLang="en-US" sz="4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22</a:t>
            </a:fld>
            <a:endParaRPr kumimoji="1" lang="ja-JP" altLang="en-US"/>
          </a:p>
        </p:txBody>
      </p:sp>
      <p:pic>
        <p:nvPicPr>
          <p:cNvPr id="5" name="図 4" descr="Pthe_nste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6" y="1008551"/>
            <a:ext cx="5999999" cy="1800000"/>
          </a:xfrm>
          <a:prstGeom prst="rect">
            <a:avLst/>
          </a:prstGeom>
        </p:spPr>
      </p:pic>
      <p:pic>
        <p:nvPicPr>
          <p:cNvPr id="6" name="図 5" descr="Pthe_nstep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5" y="2848625"/>
            <a:ext cx="6000000" cy="1800000"/>
          </a:xfrm>
          <a:prstGeom prst="rect">
            <a:avLst/>
          </a:prstGeom>
        </p:spPr>
      </p:pic>
      <p:pic>
        <p:nvPicPr>
          <p:cNvPr id="7" name="図 6" descr="Pthe_nstep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85" y="4677003"/>
            <a:ext cx="6000000" cy="18000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940753" y="1137822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ds=4cm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/>
        </p:nvSpPr>
        <p:spPr>
          <a:xfrm flipH="1">
            <a:off x="2892775" y="1251244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90937" y="1138217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s=2cm</a:t>
            </a:r>
            <a:endParaRPr kumimoji="1" lang="ja-JP" altLang="en-US" sz="1200" dirty="0"/>
          </a:p>
        </p:txBody>
      </p:sp>
      <p:sp>
        <p:nvSpPr>
          <p:cNvPr id="11" name="円/楕円 10"/>
          <p:cNvSpPr/>
          <p:nvPr/>
        </p:nvSpPr>
        <p:spPr>
          <a:xfrm flipH="1">
            <a:off x="3544708" y="1267265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11676" y="1149661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d</a:t>
            </a:r>
            <a:r>
              <a:rPr kumimoji="1" lang="en-US" altLang="ja-JP" sz="1200" dirty="0" smtClean="0"/>
              <a:t>s=1.3cm</a:t>
            </a:r>
            <a:endParaRPr kumimoji="1" lang="ja-JP" altLang="en-US" sz="1200" dirty="0"/>
          </a:p>
        </p:txBody>
      </p:sp>
      <p:sp>
        <p:nvSpPr>
          <p:cNvPr id="13" name="円/楕円 12"/>
          <p:cNvSpPr/>
          <p:nvPr/>
        </p:nvSpPr>
        <p:spPr>
          <a:xfrm flipH="1">
            <a:off x="4272164" y="1264994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926642" y="1344009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s=1cm</a:t>
            </a:r>
            <a:endParaRPr kumimoji="1" lang="ja-JP" altLang="en-US" sz="1200" dirty="0"/>
          </a:p>
        </p:txBody>
      </p:sp>
      <p:sp>
        <p:nvSpPr>
          <p:cNvPr id="15" name="円/楕円 14"/>
          <p:cNvSpPr/>
          <p:nvPr/>
        </p:nvSpPr>
        <p:spPr>
          <a:xfrm flipH="1">
            <a:off x="2892775" y="1468342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76826" y="1344009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s=0.8cm</a:t>
            </a:r>
            <a:endParaRPr kumimoji="1" lang="ja-JP" altLang="en-US" sz="1200" dirty="0"/>
          </a:p>
        </p:txBody>
      </p:sp>
      <p:sp>
        <p:nvSpPr>
          <p:cNvPr id="17" name="円/楕円 16"/>
          <p:cNvSpPr/>
          <p:nvPr/>
        </p:nvSpPr>
        <p:spPr>
          <a:xfrm flipH="1">
            <a:off x="3537314" y="1471164"/>
            <a:ext cx="104422" cy="110445"/>
          </a:xfrm>
          <a:prstGeom prst="ellipse">
            <a:avLst/>
          </a:prstGeom>
          <a:solidFill>
            <a:srgbClr val="FF59E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315285" y="1361689"/>
            <a:ext cx="86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s=0.67cm</a:t>
            </a:r>
            <a:endParaRPr kumimoji="1" lang="ja-JP" altLang="en-US" sz="1200" dirty="0"/>
          </a:p>
        </p:txBody>
      </p:sp>
      <p:sp>
        <p:nvSpPr>
          <p:cNvPr id="19" name="円/楕円 18"/>
          <p:cNvSpPr/>
          <p:nvPr/>
        </p:nvSpPr>
        <p:spPr>
          <a:xfrm flipH="1">
            <a:off x="4278790" y="1461577"/>
            <a:ext cx="104422" cy="11044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169332" y="1634939"/>
            <a:ext cx="19362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err="1" smtClean="0">
                <a:latin typeface="+mj-lt"/>
                <a:cs typeface="Arial"/>
              </a:rPr>
              <a:t>P</a:t>
            </a:r>
            <a:r>
              <a:rPr lang="en-US" altLang="ja-JP" sz="1500" baseline="-25000" dirty="0" err="1" smtClean="0">
                <a:latin typeface="+mj-lt"/>
                <a:cs typeface="Arial"/>
              </a:rPr>
              <a:t>θ</a:t>
            </a:r>
            <a:r>
              <a:rPr lang="en-US" altLang="ja-JP" sz="1500" dirty="0" smtClean="0">
                <a:latin typeface="+mj-lt"/>
                <a:cs typeface="Arial"/>
              </a:rPr>
              <a:t>/mc=0.8[mm</a:t>
            </a:r>
            <a:r>
              <a:rPr lang="ja-JP" altLang="en-US" sz="1500" dirty="0" smtClean="0">
                <a:latin typeface="+mj-lt"/>
                <a:cs typeface="Arial"/>
              </a:rPr>
              <a:t>・</a:t>
            </a:r>
            <a:r>
              <a:rPr lang="en-US" altLang="ja-JP" sz="1500" dirty="0" err="1" smtClean="0">
                <a:latin typeface="+mj-lt"/>
                <a:cs typeface="Arial"/>
              </a:rPr>
              <a:t>mrad</a:t>
            </a:r>
            <a:r>
              <a:rPr lang="en-US" altLang="ja-JP" sz="1500" dirty="0" smtClean="0">
                <a:latin typeface="+mj-lt"/>
                <a:cs typeface="Arial"/>
              </a:rPr>
              <a:t>]</a:t>
            </a:r>
            <a:endParaRPr lang="ja-JP" altLang="en-US" sz="1500" dirty="0">
              <a:latin typeface="+mj-lt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55221" y="3515201"/>
            <a:ext cx="19362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err="1" smtClean="0">
                <a:latin typeface="+mj-lt"/>
                <a:cs typeface="Arial"/>
              </a:rPr>
              <a:t>P</a:t>
            </a:r>
            <a:r>
              <a:rPr lang="en-US" altLang="ja-JP" sz="1500" baseline="-25000" dirty="0" err="1" smtClean="0">
                <a:latin typeface="+mj-lt"/>
                <a:cs typeface="Arial"/>
              </a:rPr>
              <a:t>θ</a:t>
            </a:r>
            <a:r>
              <a:rPr lang="en-US" altLang="ja-JP" sz="1500" dirty="0">
                <a:cs typeface="Arial"/>
              </a:rPr>
              <a:t>/mc</a:t>
            </a:r>
            <a:r>
              <a:rPr lang="en-US" altLang="ja-JP" sz="1500" dirty="0" smtClean="0">
                <a:latin typeface="+mj-lt"/>
                <a:cs typeface="Arial"/>
              </a:rPr>
              <a:t>=2.4[mm</a:t>
            </a:r>
            <a:r>
              <a:rPr lang="ja-JP" altLang="en-US" sz="1500" dirty="0" smtClean="0">
                <a:latin typeface="+mj-lt"/>
                <a:cs typeface="Arial"/>
              </a:rPr>
              <a:t>・</a:t>
            </a:r>
            <a:r>
              <a:rPr lang="en-US" altLang="ja-JP" sz="1500" dirty="0" err="1" smtClean="0">
                <a:latin typeface="+mj-lt"/>
                <a:cs typeface="Arial"/>
              </a:rPr>
              <a:t>mrad</a:t>
            </a:r>
            <a:r>
              <a:rPr lang="en-US" altLang="ja-JP" sz="1500" dirty="0" smtClean="0">
                <a:latin typeface="+mj-lt"/>
                <a:cs typeface="Arial"/>
              </a:rPr>
              <a:t>]</a:t>
            </a:r>
            <a:endParaRPr lang="ja-JP" altLang="en-US" sz="1500" dirty="0">
              <a:latin typeface="+mj-lt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55221" y="5322579"/>
            <a:ext cx="19362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err="1" smtClean="0">
                <a:latin typeface="+mj-lt"/>
                <a:cs typeface="Arial"/>
              </a:rPr>
              <a:t>P</a:t>
            </a:r>
            <a:r>
              <a:rPr lang="en-US" altLang="ja-JP" sz="1500" baseline="-25000" dirty="0" err="1" smtClean="0">
                <a:latin typeface="+mj-lt"/>
                <a:cs typeface="Arial"/>
              </a:rPr>
              <a:t>θ</a:t>
            </a:r>
            <a:r>
              <a:rPr lang="en-US" altLang="ja-JP" sz="1500" dirty="0">
                <a:cs typeface="Arial"/>
              </a:rPr>
              <a:t>/mc</a:t>
            </a:r>
            <a:r>
              <a:rPr lang="en-US" altLang="ja-JP" sz="1500" dirty="0" smtClean="0">
                <a:latin typeface="+mj-lt"/>
                <a:cs typeface="Arial"/>
              </a:rPr>
              <a:t>=4.0[mm</a:t>
            </a:r>
            <a:r>
              <a:rPr lang="ja-JP" altLang="en-US" sz="1500" dirty="0" smtClean="0">
                <a:latin typeface="+mj-lt"/>
                <a:cs typeface="Arial"/>
              </a:rPr>
              <a:t>・</a:t>
            </a:r>
            <a:r>
              <a:rPr lang="en-US" altLang="ja-JP" sz="1500" dirty="0" err="1" smtClean="0">
                <a:latin typeface="+mj-lt"/>
                <a:cs typeface="Arial"/>
              </a:rPr>
              <a:t>mrad</a:t>
            </a:r>
            <a:r>
              <a:rPr lang="en-US" altLang="ja-JP" sz="1500" dirty="0" smtClean="0">
                <a:latin typeface="+mj-lt"/>
                <a:cs typeface="Arial"/>
              </a:rPr>
              <a:t>]</a:t>
            </a:r>
            <a:endParaRPr lang="ja-JP" altLang="en-US" sz="1500" dirty="0">
              <a:latin typeface="+mj-lt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105623" y="6443898"/>
            <a:ext cx="49493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We should take ds &lt; 1cm, so we took ds = 0.67cm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985907" y="2998566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ds=4cm</a:t>
            </a:r>
            <a:endParaRPr kumimoji="1" lang="ja-JP" altLang="en-US" sz="1200" dirty="0"/>
          </a:p>
        </p:txBody>
      </p:sp>
      <p:sp>
        <p:nvSpPr>
          <p:cNvPr id="49" name="円/楕円 48"/>
          <p:cNvSpPr/>
          <p:nvPr/>
        </p:nvSpPr>
        <p:spPr>
          <a:xfrm flipH="1">
            <a:off x="2937929" y="3111988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636091" y="2998961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s=2cm</a:t>
            </a:r>
            <a:endParaRPr kumimoji="1" lang="ja-JP" altLang="en-US" sz="1200" dirty="0"/>
          </a:p>
        </p:txBody>
      </p:sp>
      <p:sp>
        <p:nvSpPr>
          <p:cNvPr id="51" name="円/楕円 50"/>
          <p:cNvSpPr/>
          <p:nvPr/>
        </p:nvSpPr>
        <p:spPr>
          <a:xfrm flipH="1">
            <a:off x="3589862" y="3128009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356830" y="3010405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d</a:t>
            </a:r>
            <a:r>
              <a:rPr kumimoji="1" lang="en-US" altLang="ja-JP" sz="1200" dirty="0" smtClean="0"/>
              <a:t>s=1.3cm</a:t>
            </a:r>
            <a:endParaRPr kumimoji="1" lang="ja-JP" altLang="en-US" sz="1200" dirty="0"/>
          </a:p>
        </p:txBody>
      </p:sp>
      <p:sp>
        <p:nvSpPr>
          <p:cNvPr id="53" name="円/楕円 52"/>
          <p:cNvSpPr/>
          <p:nvPr/>
        </p:nvSpPr>
        <p:spPr>
          <a:xfrm flipH="1">
            <a:off x="4317318" y="3125738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971796" y="3204753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s=1cm</a:t>
            </a:r>
            <a:endParaRPr kumimoji="1" lang="ja-JP" altLang="en-US" sz="1200" dirty="0"/>
          </a:p>
        </p:txBody>
      </p:sp>
      <p:sp>
        <p:nvSpPr>
          <p:cNvPr id="55" name="円/楕円 54"/>
          <p:cNvSpPr/>
          <p:nvPr/>
        </p:nvSpPr>
        <p:spPr>
          <a:xfrm flipH="1">
            <a:off x="2937929" y="3329086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621980" y="3204753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s=0.8cm</a:t>
            </a:r>
            <a:endParaRPr kumimoji="1" lang="ja-JP" altLang="en-US" sz="1200" dirty="0"/>
          </a:p>
        </p:txBody>
      </p:sp>
      <p:sp>
        <p:nvSpPr>
          <p:cNvPr id="57" name="円/楕円 56"/>
          <p:cNvSpPr/>
          <p:nvPr/>
        </p:nvSpPr>
        <p:spPr>
          <a:xfrm flipH="1">
            <a:off x="3582468" y="3331908"/>
            <a:ext cx="104422" cy="110445"/>
          </a:xfrm>
          <a:prstGeom prst="ellipse">
            <a:avLst/>
          </a:prstGeom>
          <a:solidFill>
            <a:srgbClr val="FF59E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360439" y="3222433"/>
            <a:ext cx="86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s=0.67cm</a:t>
            </a:r>
            <a:endParaRPr kumimoji="1" lang="ja-JP" altLang="en-US" sz="1200" dirty="0"/>
          </a:p>
        </p:txBody>
      </p:sp>
      <p:sp>
        <p:nvSpPr>
          <p:cNvPr id="59" name="円/楕円 58"/>
          <p:cNvSpPr/>
          <p:nvPr/>
        </p:nvSpPr>
        <p:spPr>
          <a:xfrm flipH="1">
            <a:off x="4323944" y="3322321"/>
            <a:ext cx="104422" cy="11044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952040" y="4839393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ds=4cm</a:t>
            </a:r>
            <a:endParaRPr kumimoji="1" lang="ja-JP" altLang="en-US" sz="1200" dirty="0"/>
          </a:p>
        </p:txBody>
      </p:sp>
      <p:sp>
        <p:nvSpPr>
          <p:cNvPr id="61" name="円/楕円 60"/>
          <p:cNvSpPr/>
          <p:nvPr/>
        </p:nvSpPr>
        <p:spPr>
          <a:xfrm flipH="1">
            <a:off x="2904062" y="4952815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3602224" y="4839788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s=2cm</a:t>
            </a:r>
            <a:endParaRPr kumimoji="1" lang="ja-JP" altLang="en-US" sz="1200" dirty="0"/>
          </a:p>
        </p:txBody>
      </p:sp>
      <p:sp>
        <p:nvSpPr>
          <p:cNvPr id="63" name="円/楕円 62"/>
          <p:cNvSpPr/>
          <p:nvPr/>
        </p:nvSpPr>
        <p:spPr>
          <a:xfrm flipH="1">
            <a:off x="3555995" y="4968836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322963" y="4851232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d</a:t>
            </a:r>
            <a:r>
              <a:rPr kumimoji="1" lang="en-US" altLang="ja-JP" sz="1200" dirty="0" smtClean="0"/>
              <a:t>s=1.3cm</a:t>
            </a:r>
            <a:endParaRPr kumimoji="1" lang="ja-JP" altLang="en-US" sz="1200" dirty="0"/>
          </a:p>
        </p:txBody>
      </p:sp>
      <p:sp>
        <p:nvSpPr>
          <p:cNvPr id="65" name="円/楕円 64"/>
          <p:cNvSpPr/>
          <p:nvPr/>
        </p:nvSpPr>
        <p:spPr>
          <a:xfrm flipH="1">
            <a:off x="4283451" y="4966565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2937929" y="5045580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s=1cm</a:t>
            </a:r>
            <a:endParaRPr kumimoji="1" lang="ja-JP" altLang="en-US" sz="1200" dirty="0"/>
          </a:p>
        </p:txBody>
      </p:sp>
      <p:sp>
        <p:nvSpPr>
          <p:cNvPr id="67" name="円/楕円 66"/>
          <p:cNvSpPr/>
          <p:nvPr/>
        </p:nvSpPr>
        <p:spPr>
          <a:xfrm flipH="1">
            <a:off x="2904062" y="5169913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588113" y="5045580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s=0.8cm</a:t>
            </a:r>
            <a:endParaRPr kumimoji="1" lang="ja-JP" altLang="en-US" sz="1200" dirty="0"/>
          </a:p>
        </p:txBody>
      </p:sp>
      <p:sp>
        <p:nvSpPr>
          <p:cNvPr id="69" name="円/楕円 68"/>
          <p:cNvSpPr/>
          <p:nvPr/>
        </p:nvSpPr>
        <p:spPr>
          <a:xfrm flipH="1">
            <a:off x="3548601" y="5172735"/>
            <a:ext cx="104422" cy="110445"/>
          </a:xfrm>
          <a:prstGeom prst="ellipse">
            <a:avLst/>
          </a:prstGeom>
          <a:solidFill>
            <a:srgbClr val="FF59E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4326572" y="5063260"/>
            <a:ext cx="86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s=0.67cm</a:t>
            </a:r>
            <a:endParaRPr kumimoji="1" lang="ja-JP" altLang="en-US" sz="1200" dirty="0"/>
          </a:p>
        </p:txBody>
      </p:sp>
      <p:sp>
        <p:nvSpPr>
          <p:cNvPr id="71" name="円/楕円 70"/>
          <p:cNvSpPr/>
          <p:nvPr/>
        </p:nvSpPr>
        <p:spPr>
          <a:xfrm flipH="1">
            <a:off x="4290077" y="5163148"/>
            <a:ext cx="104422" cy="11044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5884333" y="1873438"/>
            <a:ext cx="0" cy="51134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5949794" y="19451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0.003%</a:t>
            </a:r>
            <a:endParaRPr kumimoji="1" lang="ja-JP" altLang="en-US" dirty="0"/>
          </a:p>
        </p:txBody>
      </p:sp>
      <p:cxnSp>
        <p:nvCxnSpPr>
          <p:cNvPr id="72" name="直線矢印コネクタ 71"/>
          <p:cNvCxnSpPr/>
          <p:nvPr/>
        </p:nvCxnSpPr>
        <p:spPr>
          <a:xfrm>
            <a:off x="5816051" y="3204753"/>
            <a:ext cx="0" cy="7463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/>
          <p:cNvSpPr txBox="1"/>
          <p:nvPr/>
        </p:nvSpPr>
        <p:spPr>
          <a:xfrm>
            <a:off x="5881512" y="33983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0.002%</a:t>
            </a:r>
            <a:endParaRPr kumimoji="1" lang="ja-JP" altLang="en-US" dirty="0"/>
          </a:p>
        </p:txBody>
      </p:sp>
      <p:cxnSp>
        <p:nvCxnSpPr>
          <p:cNvPr id="74" name="直線矢印コネクタ 73"/>
          <p:cNvCxnSpPr/>
          <p:nvPr/>
        </p:nvCxnSpPr>
        <p:spPr>
          <a:xfrm>
            <a:off x="5860658" y="5089551"/>
            <a:ext cx="0" cy="7463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テキスト ボックス 74"/>
          <p:cNvSpPr txBox="1"/>
          <p:nvPr/>
        </p:nvSpPr>
        <p:spPr>
          <a:xfrm>
            <a:off x="5926119" y="52831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0.002%</a:t>
            </a:r>
            <a:endParaRPr kumimoji="1" lang="ja-JP" altLang="en-US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7145828" y="6396335"/>
            <a:ext cx="139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ds = </a:t>
            </a:r>
            <a:r>
              <a:rPr lang="en-US" altLang="ja-JP" sz="2400" dirty="0" err="1" smtClean="0"/>
              <a:t>v</a:t>
            </a:r>
            <a:r>
              <a:rPr lang="en-US" altLang="ja-JP" sz="2400" baseline="-25000" dirty="0" err="1" smtClean="0"/>
              <a:t>z</a:t>
            </a:r>
            <a:r>
              <a:rPr lang="en-US" altLang="ja-JP" sz="2400" dirty="0" smtClean="0"/>
              <a:t>*</a:t>
            </a:r>
            <a:r>
              <a:rPr lang="en-US" altLang="ja-JP" sz="2400" dirty="0" err="1" smtClean="0"/>
              <a:t>dt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533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beta_nstep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46" y="4570448"/>
            <a:ext cx="6476998" cy="1943099"/>
          </a:xfrm>
          <a:prstGeom prst="rect">
            <a:avLst/>
          </a:prstGeom>
        </p:spPr>
      </p:pic>
      <p:pic>
        <p:nvPicPr>
          <p:cNvPr id="20" name="図 19" descr="beta_nstep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5" y="2684883"/>
            <a:ext cx="6239998" cy="1871999"/>
          </a:xfrm>
          <a:prstGeom prst="rect">
            <a:avLst/>
          </a:prstGeom>
        </p:spPr>
      </p:pic>
      <p:pic>
        <p:nvPicPr>
          <p:cNvPr id="3" name="図 2" descr="beta_nste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5" y="798773"/>
            <a:ext cx="6239998" cy="187199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13566" y="76199"/>
            <a:ext cx="8229600" cy="741360"/>
          </a:xfrm>
        </p:spPr>
        <p:txBody>
          <a:bodyPr>
            <a:normAutofit/>
          </a:bodyPr>
          <a:lstStyle/>
          <a:p>
            <a:r>
              <a:rPr kumimoji="1" lang="en-US" altLang="ja-JP" sz="4000" dirty="0" smtClean="0"/>
              <a:t>Convergence of </a:t>
            </a:r>
            <a:r>
              <a:rPr lang="en-US" altLang="ja-JP" sz="4000" dirty="0" smtClean="0"/>
              <a:t>Kinetic Energy</a:t>
            </a:r>
            <a:endParaRPr kumimoji="1" lang="ja-JP" altLang="en-US" sz="4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940753" y="996712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ds=4cm</a:t>
            </a:r>
            <a:endParaRPr kumimoji="1" lang="ja-JP" altLang="en-US" sz="1200" dirty="0"/>
          </a:p>
        </p:txBody>
      </p:sp>
      <p:sp>
        <p:nvSpPr>
          <p:cNvPr id="9" name="円/楕円 8"/>
          <p:cNvSpPr/>
          <p:nvPr/>
        </p:nvSpPr>
        <p:spPr>
          <a:xfrm flipH="1">
            <a:off x="2892775" y="1110134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90937" y="997107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s=2cm</a:t>
            </a:r>
            <a:endParaRPr kumimoji="1" lang="ja-JP" altLang="en-US" sz="1200" dirty="0"/>
          </a:p>
        </p:txBody>
      </p:sp>
      <p:sp>
        <p:nvSpPr>
          <p:cNvPr id="11" name="円/楕円 10"/>
          <p:cNvSpPr/>
          <p:nvPr/>
        </p:nvSpPr>
        <p:spPr>
          <a:xfrm flipH="1">
            <a:off x="3544708" y="1126155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11676" y="1008551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d</a:t>
            </a:r>
            <a:r>
              <a:rPr kumimoji="1" lang="en-US" altLang="ja-JP" sz="1200" dirty="0" smtClean="0"/>
              <a:t>s=1.3cm</a:t>
            </a:r>
            <a:endParaRPr kumimoji="1" lang="ja-JP" altLang="en-US" sz="1200" dirty="0"/>
          </a:p>
        </p:txBody>
      </p:sp>
      <p:sp>
        <p:nvSpPr>
          <p:cNvPr id="13" name="円/楕円 12"/>
          <p:cNvSpPr/>
          <p:nvPr/>
        </p:nvSpPr>
        <p:spPr>
          <a:xfrm flipH="1">
            <a:off x="4272164" y="1123884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926642" y="1202899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s=1cm</a:t>
            </a:r>
            <a:endParaRPr kumimoji="1" lang="ja-JP" altLang="en-US" sz="1200" dirty="0"/>
          </a:p>
        </p:txBody>
      </p:sp>
      <p:sp>
        <p:nvSpPr>
          <p:cNvPr id="15" name="円/楕円 14"/>
          <p:cNvSpPr/>
          <p:nvPr/>
        </p:nvSpPr>
        <p:spPr>
          <a:xfrm flipH="1">
            <a:off x="2892775" y="1327232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576826" y="1202899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s=0.8cm</a:t>
            </a:r>
            <a:endParaRPr kumimoji="1" lang="ja-JP" altLang="en-US" sz="1200" dirty="0"/>
          </a:p>
        </p:txBody>
      </p:sp>
      <p:sp>
        <p:nvSpPr>
          <p:cNvPr id="17" name="円/楕円 16"/>
          <p:cNvSpPr/>
          <p:nvPr/>
        </p:nvSpPr>
        <p:spPr>
          <a:xfrm flipH="1">
            <a:off x="3537314" y="1330054"/>
            <a:ext cx="104422" cy="110445"/>
          </a:xfrm>
          <a:prstGeom prst="ellipse">
            <a:avLst/>
          </a:prstGeom>
          <a:solidFill>
            <a:srgbClr val="FF59E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315285" y="1220579"/>
            <a:ext cx="86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s=0.67cm</a:t>
            </a:r>
            <a:endParaRPr kumimoji="1" lang="ja-JP" altLang="en-US" sz="1200" dirty="0"/>
          </a:p>
        </p:txBody>
      </p:sp>
      <p:sp>
        <p:nvSpPr>
          <p:cNvPr id="19" name="円/楕円 18"/>
          <p:cNvSpPr/>
          <p:nvPr/>
        </p:nvSpPr>
        <p:spPr>
          <a:xfrm flipH="1">
            <a:off x="4278790" y="1320467"/>
            <a:ext cx="104422" cy="11044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169332" y="1634939"/>
            <a:ext cx="19362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err="1" smtClean="0">
                <a:latin typeface="+mj-lt"/>
                <a:cs typeface="Arial"/>
              </a:rPr>
              <a:t>P</a:t>
            </a:r>
            <a:r>
              <a:rPr lang="en-US" altLang="ja-JP" sz="1500" baseline="-25000" dirty="0" err="1" smtClean="0">
                <a:latin typeface="+mj-lt"/>
                <a:cs typeface="Arial"/>
              </a:rPr>
              <a:t>θ</a:t>
            </a:r>
            <a:r>
              <a:rPr lang="en-US" altLang="ja-JP" sz="1500" dirty="0" smtClean="0">
                <a:latin typeface="+mj-lt"/>
                <a:cs typeface="Arial"/>
              </a:rPr>
              <a:t>/mc=0.8[mm</a:t>
            </a:r>
            <a:r>
              <a:rPr lang="ja-JP" altLang="en-US" sz="1500" dirty="0" smtClean="0">
                <a:latin typeface="+mj-lt"/>
                <a:cs typeface="Arial"/>
              </a:rPr>
              <a:t>・</a:t>
            </a:r>
            <a:r>
              <a:rPr lang="en-US" altLang="ja-JP" sz="1500" dirty="0" err="1" smtClean="0">
                <a:latin typeface="+mj-lt"/>
                <a:cs typeface="Arial"/>
              </a:rPr>
              <a:t>mrad</a:t>
            </a:r>
            <a:r>
              <a:rPr lang="en-US" altLang="ja-JP" sz="1500" dirty="0" smtClean="0">
                <a:latin typeface="+mj-lt"/>
                <a:cs typeface="Arial"/>
              </a:rPr>
              <a:t>]</a:t>
            </a:r>
            <a:endParaRPr lang="ja-JP" altLang="en-US" sz="1500" dirty="0">
              <a:latin typeface="+mj-lt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155221" y="3515201"/>
            <a:ext cx="19362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err="1" smtClean="0">
                <a:latin typeface="+mj-lt"/>
                <a:cs typeface="Arial"/>
              </a:rPr>
              <a:t>P</a:t>
            </a:r>
            <a:r>
              <a:rPr lang="en-US" altLang="ja-JP" sz="1500" baseline="-25000" dirty="0" err="1" smtClean="0">
                <a:latin typeface="+mj-lt"/>
                <a:cs typeface="Arial"/>
              </a:rPr>
              <a:t>θ</a:t>
            </a:r>
            <a:r>
              <a:rPr lang="en-US" altLang="ja-JP" sz="1500" dirty="0">
                <a:cs typeface="Arial"/>
              </a:rPr>
              <a:t>/mc</a:t>
            </a:r>
            <a:r>
              <a:rPr lang="en-US" altLang="ja-JP" sz="1500" dirty="0" smtClean="0">
                <a:latin typeface="+mj-lt"/>
                <a:cs typeface="Arial"/>
              </a:rPr>
              <a:t>=2.4[mm</a:t>
            </a:r>
            <a:r>
              <a:rPr lang="ja-JP" altLang="en-US" sz="1500" dirty="0" smtClean="0">
                <a:latin typeface="+mj-lt"/>
                <a:cs typeface="Arial"/>
              </a:rPr>
              <a:t>・</a:t>
            </a:r>
            <a:r>
              <a:rPr lang="en-US" altLang="ja-JP" sz="1500" dirty="0" err="1" smtClean="0">
                <a:latin typeface="+mj-lt"/>
                <a:cs typeface="Arial"/>
              </a:rPr>
              <a:t>mrad</a:t>
            </a:r>
            <a:r>
              <a:rPr lang="en-US" altLang="ja-JP" sz="1500" dirty="0" smtClean="0">
                <a:latin typeface="+mj-lt"/>
                <a:cs typeface="Arial"/>
              </a:rPr>
              <a:t>]</a:t>
            </a:r>
            <a:endParaRPr lang="ja-JP" altLang="en-US" sz="1500" dirty="0">
              <a:latin typeface="+mj-lt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55221" y="5322579"/>
            <a:ext cx="193629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err="1" smtClean="0">
                <a:latin typeface="+mj-lt"/>
                <a:cs typeface="Arial"/>
              </a:rPr>
              <a:t>P</a:t>
            </a:r>
            <a:r>
              <a:rPr lang="en-US" altLang="ja-JP" sz="1500" baseline="-25000" dirty="0" err="1" smtClean="0">
                <a:latin typeface="+mj-lt"/>
                <a:cs typeface="Arial"/>
              </a:rPr>
              <a:t>θ</a:t>
            </a:r>
            <a:r>
              <a:rPr lang="en-US" altLang="ja-JP" sz="1500" dirty="0">
                <a:cs typeface="Arial"/>
              </a:rPr>
              <a:t>/mc</a:t>
            </a:r>
            <a:r>
              <a:rPr lang="en-US" altLang="ja-JP" sz="1500" dirty="0" smtClean="0">
                <a:latin typeface="+mj-lt"/>
                <a:cs typeface="Arial"/>
              </a:rPr>
              <a:t>=4.0[mm</a:t>
            </a:r>
            <a:r>
              <a:rPr lang="ja-JP" altLang="en-US" sz="1500" dirty="0" smtClean="0">
                <a:latin typeface="+mj-lt"/>
                <a:cs typeface="Arial"/>
              </a:rPr>
              <a:t>・</a:t>
            </a:r>
            <a:r>
              <a:rPr lang="en-US" altLang="ja-JP" sz="1500" dirty="0" err="1" smtClean="0">
                <a:latin typeface="+mj-lt"/>
                <a:cs typeface="Arial"/>
              </a:rPr>
              <a:t>mrad</a:t>
            </a:r>
            <a:r>
              <a:rPr lang="en-US" altLang="ja-JP" sz="1500" dirty="0" smtClean="0">
                <a:latin typeface="+mj-lt"/>
                <a:cs typeface="Arial"/>
              </a:rPr>
              <a:t>]</a:t>
            </a:r>
            <a:endParaRPr lang="ja-JP" altLang="en-US" sz="1500" dirty="0">
              <a:latin typeface="+mj-lt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105623" y="6443898"/>
            <a:ext cx="49493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We should take ds &lt; 1cm, so we took ds = 0.67cm</a:t>
            </a:r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2985907" y="2857456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ds=4cm</a:t>
            </a:r>
            <a:endParaRPr kumimoji="1" lang="ja-JP" altLang="en-US" sz="1200" dirty="0"/>
          </a:p>
        </p:txBody>
      </p:sp>
      <p:sp>
        <p:nvSpPr>
          <p:cNvPr id="49" name="円/楕円 48"/>
          <p:cNvSpPr/>
          <p:nvPr/>
        </p:nvSpPr>
        <p:spPr>
          <a:xfrm flipH="1">
            <a:off x="2937929" y="2970878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3636091" y="2857851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s=2cm</a:t>
            </a:r>
            <a:endParaRPr kumimoji="1" lang="ja-JP" altLang="en-US" sz="1200" dirty="0"/>
          </a:p>
        </p:txBody>
      </p:sp>
      <p:sp>
        <p:nvSpPr>
          <p:cNvPr id="51" name="円/楕円 50"/>
          <p:cNvSpPr/>
          <p:nvPr/>
        </p:nvSpPr>
        <p:spPr>
          <a:xfrm flipH="1">
            <a:off x="3589862" y="2986899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4356830" y="2869295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d</a:t>
            </a:r>
            <a:r>
              <a:rPr kumimoji="1" lang="en-US" altLang="ja-JP" sz="1200" dirty="0" smtClean="0"/>
              <a:t>s=1.3cm</a:t>
            </a:r>
            <a:endParaRPr kumimoji="1" lang="ja-JP" altLang="en-US" sz="1200" dirty="0"/>
          </a:p>
        </p:txBody>
      </p:sp>
      <p:sp>
        <p:nvSpPr>
          <p:cNvPr id="53" name="円/楕円 52"/>
          <p:cNvSpPr/>
          <p:nvPr/>
        </p:nvSpPr>
        <p:spPr>
          <a:xfrm flipH="1">
            <a:off x="4317318" y="2984628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971796" y="3063643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s=1cm</a:t>
            </a:r>
            <a:endParaRPr kumimoji="1" lang="ja-JP" altLang="en-US" sz="1200" dirty="0"/>
          </a:p>
        </p:txBody>
      </p:sp>
      <p:sp>
        <p:nvSpPr>
          <p:cNvPr id="55" name="円/楕円 54"/>
          <p:cNvSpPr/>
          <p:nvPr/>
        </p:nvSpPr>
        <p:spPr>
          <a:xfrm flipH="1">
            <a:off x="2937929" y="3187976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621980" y="3063643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s=0.8cm</a:t>
            </a:r>
            <a:endParaRPr kumimoji="1" lang="ja-JP" altLang="en-US" sz="1200" dirty="0"/>
          </a:p>
        </p:txBody>
      </p:sp>
      <p:sp>
        <p:nvSpPr>
          <p:cNvPr id="57" name="円/楕円 56"/>
          <p:cNvSpPr/>
          <p:nvPr/>
        </p:nvSpPr>
        <p:spPr>
          <a:xfrm flipH="1">
            <a:off x="3582468" y="3190798"/>
            <a:ext cx="104422" cy="110445"/>
          </a:xfrm>
          <a:prstGeom prst="ellipse">
            <a:avLst/>
          </a:prstGeom>
          <a:solidFill>
            <a:srgbClr val="FF59E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360439" y="3081323"/>
            <a:ext cx="86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s=0.67cm</a:t>
            </a:r>
            <a:endParaRPr kumimoji="1" lang="ja-JP" altLang="en-US" sz="1200" dirty="0"/>
          </a:p>
        </p:txBody>
      </p:sp>
      <p:sp>
        <p:nvSpPr>
          <p:cNvPr id="59" name="円/楕円 58"/>
          <p:cNvSpPr/>
          <p:nvPr/>
        </p:nvSpPr>
        <p:spPr>
          <a:xfrm flipH="1">
            <a:off x="4323944" y="3181211"/>
            <a:ext cx="104422" cy="11044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2952040" y="4782949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ds=4cm</a:t>
            </a:r>
            <a:endParaRPr kumimoji="1" lang="ja-JP" altLang="en-US" sz="1200" dirty="0"/>
          </a:p>
        </p:txBody>
      </p:sp>
      <p:sp>
        <p:nvSpPr>
          <p:cNvPr id="61" name="円/楕円 60"/>
          <p:cNvSpPr/>
          <p:nvPr/>
        </p:nvSpPr>
        <p:spPr>
          <a:xfrm flipH="1">
            <a:off x="2904062" y="4896371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3602224" y="4783344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s=2cm</a:t>
            </a:r>
            <a:endParaRPr kumimoji="1" lang="ja-JP" altLang="en-US" sz="1200" dirty="0"/>
          </a:p>
        </p:txBody>
      </p:sp>
      <p:sp>
        <p:nvSpPr>
          <p:cNvPr id="63" name="円/楕円 62"/>
          <p:cNvSpPr/>
          <p:nvPr/>
        </p:nvSpPr>
        <p:spPr>
          <a:xfrm flipH="1">
            <a:off x="3555995" y="4912392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322963" y="4794788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d</a:t>
            </a:r>
            <a:r>
              <a:rPr kumimoji="1" lang="en-US" altLang="ja-JP" sz="1200" dirty="0" smtClean="0"/>
              <a:t>s=1.3cm</a:t>
            </a:r>
            <a:endParaRPr kumimoji="1" lang="ja-JP" altLang="en-US" sz="1200" dirty="0"/>
          </a:p>
        </p:txBody>
      </p:sp>
      <p:sp>
        <p:nvSpPr>
          <p:cNvPr id="65" name="円/楕円 64"/>
          <p:cNvSpPr/>
          <p:nvPr/>
        </p:nvSpPr>
        <p:spPr>
          <a:xfrm flipH="1">
            <a:off x="4283451" y="4910121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2937929" y="4989136"/>
            <a:ext cx="668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s=1cm</a:t>
            </a:r>
            <a:endParaRPr kumimoji="1" lang="ja-JP" altLang="en-US" sz="1200" dirty="0"/>
          </a:p>
        </p:txBody>
      </p:sp>
      <p:sp>
        <p:nvSpPr>
          <p:cNvPr id="67" name="円/楕円 66"/>
          <p:cNvSpPr/>
          <p:nvPr/>
        </p:nvSpPr>
        <p:spPr>
          <a:xfrm flipH="1">
            <a:off x="2904062" y="5113469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588113" y="4989136"/>
            <a:ext cx="785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s=0.8cm</a:t>
            </a:r>
            <a:endParaRPr kumimoji="1" lang="ja-JP" altLang="en-US" sz="1200" dirty="0"/>
          </a:p>
        </p:txBody>
      </p:sp>
      <p:sp>
        <p:nvSpPr>
          <p:cNvPr id="69" name="円/楕円 68"/>
          <p:cNvSpPr/>
          <p:nvPr/>
        </p:nvSpPr>
        <p:spPr>
          <a:xfrm flipH="1">
            <a:off x="3548601" y="5116291"/>
            <a:ext cx="104422" cy="110445"/>
          </a:xfrm>
          <a:prstGeom prst="ellipse">
            <a:avLst/>
          </a:prstGeom>
          <a:solidFill>
            <a:srgbClr val="FF59E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4326572" y="5006816"/>
            <a:ext cx="86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d</a:t>
            </a:r>
            <a:r>
              <a:rPr kumimoji="1" lang="en-US" altLang="ja-JP" sz="1200" dirty="0" smtClean="0"/>
              <a:t>s=0.67cm</a:t>
            </a:r>
            <a:endParaRPr kumimoji="1" lang="ja-JP" altLang="en-US" sz="1200" dirty="0"/>
          </a:p>
        </p:txBody>
      </p:sp>
      <p:sp>
        <p:nvSpPr>
          <p:cNvPr id="71" name="円/楕円 70"/>
          <p:cNvSpPr/>
          <p:nvPr/>
        </p:nvSpPr>
        <p:spPr>
          <a:xfrm flipH="1">
            <a:off x="4290077" y="5106704"/>
            <a:ext cx="104422" cy="11044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7145828" y="6396335"/>
            <a:ext cx="1397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ds = </a:t>
            </a:r>
            <a:r>
              <a:rPr lang="en-US" altLang="ja-JP" sz="2400" dirty="0" err="1" smtClean="0"/>
              <a:t>v</a:t>
            </a:r>
            <a:r>
              <a:rPr lang="en-US" altLang="ja-JP" sz="2400" baseline="-25000" dirty="0" err="1" smtClean="0"/>
              <a:t>z</a:t>
            </a:r>
            <a:r>
              <a:rPr lang="en-US" altLang="ja-JP" sz="2400" dirty="0" smtClean="0"/>
              <a:t>*</a:t>
            </a:r>
            <a:r>
              <a:rPr lang="en-US" altLang="ja-JP" sz="2400" dirty="0" err="1" smtClean="0"/>
              <a:t>dt</a:t>
            </a:r>
            <a:endParaRPr kumimoji="1" lang="ja-JP" altLang="en-US" sz="2400" dirty="0"/>
          </a:p>
        </p:txBody>
      </p:sp>
      <p:cxnSp>
        <p:nvCxnSpPr>
          <p:cNvPr id="73" name="直線矢印コネクタ 72"/>
          <p:cNvCxnSpPr/>
          <p:nvPr/>
        </p:nvCxnSpPr>
        <p:spPr>
          <a:xfrm>
            <a:off x="5573889" y="986237"/>
            <a:ext cx="0" cy="13279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/>
          <p:cNvSpPr txBox="1"/>
          <p:nvPr/>
        </p:nvSpPr>
        <p:spPr>
          <a:xfrm>
            <a:off x="5984451" y="143091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3*10</a:t>
            </a:r>
            <a:r>
              <a:rPr kumimoji="1" lang="en-US" altLang="ja-JP" baseline="30000" dirty="0" smtClean="0"/>
              <a:t>-9</a:t>
            </a:r>
            <a:r>
              <a:rPr kumimoji="1" lang="en-US" altLang="ja-JP" dirty="0" smtClean="0"/>
              <a:t>%</a:t>
            </a:r>
            <a:endParaRPr kumimoji="1" lang="ja-JP" altLang="en-US" dirty="0"/>
          </a:p>
        </p:txBody>
      </p:sp>
      <p:cxnSp>
        <p:nvCxnSpPr>
          <p:cNvPr id="75" name="直線矢印コネクタ 74"/>
          <p:cNvCxnSpPr/>
          <p:nvPr/>
        </p:nvCxnSpPr>
        <p:spPr>
          <a:xfrm>
            <a:off x="5573889" y="2859057"/>
            <a:ext cx="0" cy="13279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/>
          <p:cNvSpPr txBox="1"/>
          <p:nvPr/>
        </p:nvSpPr>
        <p:spPr>
          <a:xfrm>
            <a:off x="5984451" y="330373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3*10</a:t>
            </a:r>
            <a:r>
              <a:rPr kumimoji="1" lang="en-US" altLang="ja-JP" baseline="30000" dirty="0" smtClean="0"/>
              <a:t>-9</a:t>
            </a:r>
            <a:r>
              <a:rPr kumimoji="1" lang="en-US" altLang="ja-JP" dirty="0" smtClean="0"/>
              <a:t>%</a:t>
            </a:r>
            <a:endParaRPr kumimoji="1" lang="ja-JP" altLang="en-US" dirty="0"/>
          </a:p>
        </p:txBody>
      </p:sp>
      <p:cxnSp>
        <p:nvCxnSpPr>
          <p:cNvPr id="77" name="直線矢印コネクタ 76"/>
          <p:cNvCxnSpPr/>
          <p:nvPr/>
        </p:nvCxnSpPr>
        <p:spPr>
          <a:xfrm>
            <a:off x="5573889" y="4821460"/>
            <a:ext cx="0" cy="13279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テキスト ボックス 77"/>
          <p:cNvSpPr txBox="1"/>
          <p:nvPr/>
        </p:nvSpPr>
        <p:spPr>
          <a:xfrm>
            <a:off x="5984451" y="526613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3*10</a:t>
            </a:r>
            <a:r>
              <a:rPr kumimoji="1" lang="en-US" altLang="ja-JP" baseline="30000" dirty="0" smtClean="0"/>
              <a:t>-9</a:t>
            </a:r>
            <a:r>
              <a:rPr kumimoji="1" lang="en-US" altLang="ja-JP" dirty="0" smtClean="0"/>
              <a:t>%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001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73398" y="270934"/>
            <a:ext cx="8779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000" b="1" dirty="0" smtClean="0">
                <a:latin typeface="Arial"/>
                <a:cs typeface="Arial"/>
              </a:rPr>
              <a:t>Case1 Check : Comparison between the theory</a:t>
            </a:r>
          </a:p>
          <a:p>
            <a:pPr algn="ctr"/>
            <a:r>
              <a:rPr kumimoji="1" lang="en-US" altLang="ja-JP" sz="3000" b="1" dirty="0" smtClean="0">
                <a:latin typeface="Arial"/>
                <a:cs typeface="Arial"/>
              </a:rPr>
              <a:t> and simulation</a:t>
            </a:r>
            <a:r>
              <a:rPr lang="en-US" altLang="ja-JP" sz="3000" b="1" dirty="0">
                <a:latin typeface="Arial"/>
                <a:cs typeface="Arial"/>
              </a:rPr>
              <a:t> </a:t>
            </a:r>
            <a:r>
              <a:rPr kumimoji="1" lang="en-US" altLang="ja-JP" sz="3000" b="1" dirty="0" smtClean="0">
                <a:latin typeface="Arial"/>
                <a:cs typeface="Arial"/>
              </a:rPr>
              <a:t>for </a:t>
            </a:r>
            <a:r>
              <a:rPr kumimoji="1" lang="en-US" altLang="ja-JP" sz="3000" b="1" dirty="0" err="1" smtClean="0">
                <a:latin typeface="Arial"/>
                <a:cs typeface="Arial"/>
              </a:rPr>
              <a:t>P</a:t>
            </a:r>
            <a:r>
              <a:rPr kumimoji="1" lang="en-US" altLang="ja-JP" sz="3000" b="1" baseline="-25000" dirty="0" err="1" smtClean="0">
                <a:latin typeface="Arial"/>
                <a:cs typeface="Arial"/>
              </a:rPr>
              <a:t>θ</a:t>
            </a:r>
            <a:r>
              <a:rPr kumimoji="1" lang="en-US" altLang="ja-JP" sz="3000" b="1" dirty="0" smtClean="0">
                <a:latin typeface="Arial"/>
                <a:cs typeface="Arial"/>
              </a:rPr>
              <a:t>=0 (Change [</a:t>
            </a:r>
            <a:r>
              <a:rPr lang="en-US" altLang="ja-JP" sz="3000" b="1" dirty="0" err="1" smtClean="0">
                <a:latin typeface="Arial"/>
                <a:cs typeface="Arial"/>
              </a:rPr>
              <a:t>Bρ</a:t>
            </a:r>
            <a:r>
              <a:rPr lang="en-US" altLang="ja-JP" sz="3000" b="1" dirty="0" smtClean="0">
                <a:latin typeface="Arial"/>
                <a:cs typeface="Arial"/>
              </a:rPr>
              <a:t>] and </a:t>
            </a:r>
            <a:r>
              <a:rPr lang="en-US" altLang="ja-JP" sz="3000" b="1" dirty="0" err="1" smtClean="0">
                <a:latin typeface="Arial"/>
                <a:cs typeface="Arial"/>
              </a:rPr>
              <a:t>r</a:t>
            </a:r>
            <a:r>
              <a:rPr lang="en-US" altLang="ja-JP" sz="3000" b="1" baseline="-25000" dirty="0" err="1" smtClean="0">
                <a:latin typeface="Arial"/>
                <a:cs typeface="Arial"/>
              </a:rPr>
              <a:t>init</a:t>
            </a:r>
            <a:r>
              <a:rPr kumimoji="1" lang="en-US" altLang="ja-JP" sz="3000" b="1" dirty="0" smtClean="0">
                <a:latin typeface="Arial"/>
                <a:cs typeface="Arial"/>
              </a:rPr>
              <a:t>)</a:t>
            </a:r>
            <a:endParaRPr kumimoji="1" lang="ja-JP" altLang="en-US" sz="3000" b="1" dirty="0">
              <a:latin typeface="Arial"/>
              <a:cs typeface="Arial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58800" y="1388528"/>
            <a:ext cx="8177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Change value of [</a:t>
            </a:r>
            <a:r>
              <a:rPr kumimoji="1" lang="en-US" altLang="ja-JP" sz="2400" dirty="0" err="1" smtClean="0"/>
              <a:t>Bρ</a:t>
            </a:r>
            <a:r>
              <a:rPr kumimoji="1" lang="en-US" altLang="ja-JP" sz="2400" dirty="0" smtClean="0"/>
              <a:t>] (rigidity) and evaluate difference between</a:t>
            </a:r>
          </a:p>
          <a:p>
            <a:r>
              <a:rPr kumimoji="1" lang="en-US" altLang="ja-JP" sz="2400" dirty="0" smtClean="0"/>
              <a:t>  theory and single particle simulations.</a:t>
            </a:r>
            <a:endParaRPr kumimoji="1" lang="ja-JP" altLang="en-US" sz="2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532062" y="2277490"/>
            <a:ext cx="8198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/>
              <a:t>・</a:t>
            </a:r>
            <a:r>
              <a:rPr lang="en-US" altLang="ja-JP" sz="2400" dirty="0" smtClean="0"/>
              <a:t>Paraxial approximate thin lens kick formula should break down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when r varies significantly in solenoid.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5556951" y="2676267"/>
            <a:ext cx="307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- [</a:t>
            </a:r>
            <a:r>
              <a:rPr lang="en-US" altLang="ja-JP" dirty="0" err="1" smtClean="0"/>
              <a:t>Bρ</a:t>
            </a:r>
            <a:r>
              <a:rPr lang="en-US" altLang="ja-JP" dirty="0" smtClean="0"/>
              <a:t>] small expect break down</a:t>
            </a:r>
            <a:endParaRPr lang="ja-JP" altLang="en-US" dirty="0"/>
          </a:p>
        </p:txBody>
      </p:sp>
      <p:pic>
        <p:nvPicPr>
          <p:cNvPr id="2" name="図 1" descr="Pthe0_Comp_Sum_init_low_Br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15" y="3203222"/>
            <a:ext cx="4462640" cy="357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76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25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3082" y="73380"/>
            <a:ext cx="811971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000" b="1" dirty="0" smtClean="0">
                <a:cs typeface="Arial"/>
              </a:rPr>
              <a:t>Case1 Check : Linear Plot of Comparison </a:t>
            </a:r>
          </a:p>
          <a:p>
            <a:pPr algn="ctr"/>
            <a:r>
              <a:rPr kumimoji="1" lang="en-US" altLang="ja-JP" sz="3000" b="1" dirty="0" smtClean="0">
                <a:cs typeface="Arial"/>
              </a:rPr>
              <a:t>between the theory and simulation,</a:t>
            </a:r>
            <a:r>
              <a:rPr lang="en-US" altLang="ja-JP" sz="3200" b="1" dirty="0">
                <a:cs typeface="Arial"/>
              </a:rPr>
              <a:t> </a:t>
            </a:r>
            <a:r>
              <a:rPr lang="en-US" altLang="ja-JP" sz="3200" b="1" dirty="0" smtClean="0">
                <a:cs typeface="Arial"/>
              </a:rPr>
              <a:t>(</a:t>
            </a:r>
            <a:r>
              <a:rPr lang="en-US" altLang="ja-JP" sz="3200" b="1" dirty="0" smtClean="0">
                <a:solidFill>
                  <a:srgbClr val="C0504D"/>
                </a:solidFill>
                <a:cs typeface="Arial"/>
              </a:rPr>
              <a:t>R</a:t>
            </a:r>
            <a:r>
              <a:rPr lang="en-US" altLang="ja-JP" sz="3200" b="1" dirty="0">
                <a:solidFill>
                  <a:srgbClr val="C0504D"/>
                </a:solidFill>
                <a:cs typeface="Arial"/>
              </a:rPr>
              <a:t>/l = </a:t>
            </a:r>
            <a:r>
              <a:rPr lang="en-US" altLang="ja-JP" sz="3200" b="1" dirty="0" smtClean="0">
                <a:solidFill>
                  <a:srgbClr val="C0504D"/>
                </a:solidFill>
                <a:cs typeface="Arial"/>
              </a:rPr>
              <a:t>0.267</a:t>
            </a:r>
            <a:r>
              <a:rPr lang="en-US" altLang="ja-JP" sz="3200" b="1" dirty="0" smtClean="0">
                <a:cs typeface="Arial"/>
              </a:rPr>
              <a:t>)</a:t>
            </a:r>
            <a:endParaRPr lang="en-US" altLang="ja-JP" sz="3200" b="1" dirty="0">
              <a:cs typeface="Arial"/>
            </a:endParaRPr>
          </a:p>
        </p:txBody>
      </p:sp>
      <p:pic>
        <p:nvPicPr>
          <p:cNvPr id="2" name="図 1" descr="Pthe0_Comp_Brho0.1_init_low_Br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6" y="1089043"/>
            <a:ext cx="3847500" cy="2730691"/>
          </a:xfrm>
          <a:prstGeom prst="rect">
            <a:avLst/>
          </a:prstGeom>
        </p:spPr>
      </p:pic>
      <p:pic>
        <p:nvPicPr>
          <p:cNvPr id="3" name="図 2" descr="Pthe0_Comp_Brho0.2_init_low_Brh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12" y="1117265"/>
            <a:ext cx="4036721" cy="2736000"/>
          </a:xfrm>
          <a:prstGeom prst="rect">
            <a:avLst/>
          </a:prstGeom>
        </p:spPr>
      </p:pic>
      <p:pic>
        <p:nvPicPr>
          <p:cNvPr id="10" name="図 9" descr="Pthe0_Comp_Brho0.5_init_low_Brh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4" y="3961777"/>
            <a:ext cx="3987692" cy="2736000"/>
          </a:xfrm>
          <a:prstGeom prst="rect">
            <a:avLst/>
          </a:prstGeom>
        </p:spPr>
      </p:pic>
      <p:pic>
        <p:nvPicPr>
          <p:cNvPr id="11" name="図 10" descr="Pthe0_Comp_Brho1.0_init_low_Brh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41" y="3961777"/>
            <a:ext cx="3987692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1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66423" y="62973"/>
            <a:ext cx="7473244" cy="1143000"/>
          </a:xfrm>
        </p:spPr>
        <p:txBody>
          <a:bodyPr>
            <a:noAutofit/>
          </a:bodyPr>
          <a:lstStyle/>
          <a:p>
            <a:r>
              <a:rPr kumimoji="1" lang="en-US" altLang="ja-JP" sz="3200" b="1" dirty="0" smtClean="0">
                <a:latin typeface="Arial"/>
                <a:cs typeface="Arial"/>
              </a:rPr>
              <a:t>Shorten Aspect Ratio to Enhance</a:t>
            </a:r>
            <a:br>
              <a:rPr kumimoji="1" lang="en-US" altLang="ja-JP" sz="3200" b="1" dirty="0" smtClean="0">
                <a:latin typeface="Arial"/>
                <a:cs typeface="Arial"/>
              </a:rPr>
            </a:br>
            <a:r>
              <a:rPr lang="en-US" altLang="ja-JP" sz="3200" b="1" dirty="0" smtClean="0">
                <a:latin typeface="Arial"/>
                <a:cs typeface="Arial"/>
              </a:rPr>
              <a:t>Nonlinear Fields</a:t>
            </a:r>
            <a:endParaRPr kumimoji="1" lang="ja-JP" altLang="en-US" sz="3200" b="1" dirty="0">
              <a:latin typeface="Arial"/>
              <a:cs typeface="Arial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26</a:t>
            </a:fld>
            <a:endParaRPr kumimoji="1" lang="ja-JP" altLang="en-US"/>
          </a:p>
        </p:txBody>
      </p:sp>
      <p:pic>
        <p:nvPicPr>
          <p:cNvPr id="5" name="図 4" descr="Mag_Field_SeveralAR_d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5" y="2171697"/>
            <a:ext cx="3431678" cy="2259188"/>
          </a:xfrm>
          <a:prstGeom prst="rect">
            <a:avLst/>
          </a:prstGeom>
        </p:spPr>
      </p:pic>
      <p:pic>
        <p:nvPicPr>
          <p:cNvPr id="6" name="図 5" descr="Mag_Field_SeveralAR_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54" y="2162885"/>
            <a:ext cx="3549913" cy="2268000"/>
          </a:xfrm>
          <a:prstGeom prst="rect">
            <a:avLst/>
          </a:prstGeom>
        </p:spPr>
      </p:pic>
      <p:pic>
        <p:nvPicPr>
          <p:cNvPr id="7" name="図 6" descr="Mag_Field_SeveralAR_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8" y="4505332"/>
            <a:ext cx="3661345" cy="2268000"/>
          </a:xfrm>
          <a:prstGeom prst="rect">
            <a:avLst/>
          </a:prstGeom>
        </p:spPr>
      </p:pic>
      <p:pic>
        <p:nvPicPr>
          <p:cNvPr id="8" name="図 7" descr="Mag_Field_SeveralAR_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46" y="4505332"/>
            <a:ext cx="3851321" cy="22680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261531" y="2543251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</a:t>
            </a:r>
            <a:r>
              <a:rPr kumimoji="1" lang="en-US" altLang="ja-JP" sz="1200" dirty="0" smtClean="0"/>
              <a:t>=0.5</a:t>
            </a:r>
            <a:endParaRPr kumimoji="1" lang="ja-JP" altLang="en-US" sz="1200" dirty="0"/>
          </a:p>
        </p:txBody>
      </p:sp>
      <p:sp>
        <p:nvSpPr>
          <p:cNvPr id="10" name="円/楕円 9"/>
          <p:cNvSpPr/>
          <p:nvPr/>
        </p:nvSpPr>
        <p:spPr>
          <a:xfrm flipH="1">
            <a:off x="1199442" y="2656673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63145" y="2334196"/>
            <a:ext cx="79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</a:t>
            </a:r>
            <a:r>
              <a:rPr kumimoji="1" lang="en-US" altLang="ja-JP" sz="1200" dirty="0" smtClean="0"/>
              <a:t>=0.267</a:t>
            </a:r>
            <a:endParaRPr kumimoji="1" lang="ja-JP" altLang="en-US" sz="1200" dirty="0"/>
          </a:p>
        </p:txBody>
      </p:sp>
      <p:sp>
        <p:nvSpPr>
          <p:cNvPr id="12" name="円/楕円 11"/>
          <p:cNvSpPr/>
          <p:nvPr/>
        </p:nvSpPr>
        <p:spPr>
          <a:xfrm flipH="1">
            <a:off x="1202805" y="2449133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47964" y="2763599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R/l=1.0</a:t>
            </a:r>
            <a:endParaRPr kumimoji="1" lang="ja-JP" altLang="en-US" sz="1200" dirty="0"/>
          </a:p>
        </p:txBody>
      </p:sp>
      <p:sp>
        <p:nvSpPr>
          <p:cNvPr id="14" name="円/楕円 13"/>
          <p:cNvSpPr/>
          <p:nvPr/>
        </p:nvSpPr>
        <p:spPr>
          <a:xfrm flipH="1">
            <a:off x="1194341" y="2878932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16" name="円/楕円 15"/>
          <p:cNvSpPr/>
          <p:nvPr/>
        </p:nvSpPr>
        <p:spPr>
          <a:xfrm flipH="1">
            <a:off x="1199442" y="3098215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249034" y="2991067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R/l=2.0</a:t>
            </a:r>
            <a:endParaRPr kumimoji="1" lang="ja-JP" altLang="en-US" sz="1200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5480753" y="2356522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</a:t>
            </a:r>
            <a:r>
              <a:rPr kumimoji="1" lang="en-US" altLang="ja-JP" sz="1200" dirty="0" smtClean="0"/>
              <a:t>=0.5</a:t>
            </a:r>
            <a:endParaRPr kumimoji="1" lang="ja-JP" altLang="en-US" sz="1200" dirty="0"/>
          </a:p>
        </p:txBody>
      </p:sp>
      <p:sp>
        <p:nvSpPr>
          <p:cNvPr id="23" name="円/楕円 22"/>
          <p:cNvSpPr/>
          <p:nvPr/>
        </p:nvSpPr>
        <p:spPr>
          <a:xfrm flipH="1">
            <a:off x="5418664" y="2469944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482367" y="2147467"/>
            <a:ext cx="79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</a:t>
            </a:r>
            <a:r>
              <a:rPr kumimoji="1" lang="en-US" altLang="ja-JP" sz="1200" dirty="0" smtClean="0"/>
              <a:t>=0.267</a:t>
            </a:r>
            <a:endParaRPr kumimoji="1" lang="ja-JP" altLang="en-US" sz="1200" dirty="0"/>
          </a:p>
        </p:txBody>
      </p:sp>
      <p:sp>
        <p:nvSpPr>
          <p:cNvPr id="25" name="円/楕円 24"/>
          <p:cNvSpPr/>
          <p:nvPr/>
        </p:nvSpPr>
        <p:spPr>
          <a:xfrm flipH="1">
            <a:off x="5422027" y="2262404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467186" y="2576870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R/l=1.0</a:t>
            </a:r>
            <a:endParaRPr kumimoji="1" lang="ja-JP" altLang="en-US" sz="1200" dirty="0"/>
          </a:p>
        </p:txBody>
      </p:sp>
      <p:sp>
        <p:nvSpPr>
          <p:cNvPr id="27" name="円/楕円 26"/>
          <p:cNvSpPr/>
          <p:nvPr/>
        </p:nvSpPr>
        <p:spPr>
          <a:xfrm flipH="1">
            <a:off x="5413563" y="2692203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8" name="円/楕円 27"/>
          <p:cNvSpPr/>
          <p:nvPr/>
        </p:nvSpPr>
        <p:spPr>
          <a:xfrm flipH="1">
            <a:off x="5418664" y="2911486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468256" y="2804338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R/l=2.0</a:t>
            </a:r>
            <a:endParaRPr kumimoji="1" lang="ja-JP" altLang="en-US" sz="12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247420" y="5269764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</a:t>
            </a:r>
            <a:r>
              <a:rPr kumimoji="1" lang="en-US" altLang="ja-JP" sz="1200" dirty="0" smtClean="0"/>
              <a:t>=0.5</a:t>
            </a:r>
            <a:endParaRPr kumimoji="1" lang="ja-JP" altLang="en-US" sz="1200" dirty="0"/>
          </a:p>
        </p:txBody>
      </p:sp>
      <p:sp>
        <p:nvSpPr>
          <p:cNvPr id="31" name="円/楕円 30"/>
          <p:cNvSpPr/>
          <p:nvPr/>
        </p:nvSpPr>
        <p:spPr>
          <a:xfrm flipH="1">
            <a:off x="1185331" y="5383186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249034" y="5060709"/>
            <a:ext cx="79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</a:t>
            </a:r>
            <a:r>
              <a:rPr kumimoji="1" lang="en-US" altLang="ja-JP" sz="1200" dirty="0" smtClean="0"/>
              <a:t>=0.267</a:t>
            </a:r>
            <a:endParaRPr kumimoji="1" lang="ja-JP" altLang="en-US" sz="1200" dirty="0"/>
          </a:p>
        </p:txBody>
      </p:sp>
      <p:sp>
        <p:nvSpPr>
          <p:cNvPr id="33" name="円/楕円 32"/>
          <p:cNvSpPr/>
          <p:nvPr/>
        </p:nvSpPr>
        <p:spPr>
          <a:xfrm flipH="1">
            <a:off x="1188694" y="5175646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233853" y="5490112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R/l=1.0</a:t>
            </a:r>
            <a:endParaRPr kumimoji="1" lang="ja-JP" altLang="en-US" sz="1200" dirty="0"/>
          </a:p>
        </p:txBody>
      </p:sp>
      <p:sp>
        <p:nvSpPr>
          <p:cNvPr id="35" name="円/楕円 34"/>
          <p:cNvSpPr/>
          <p:nvPr/>
        </p:nvSpPr>
        <p:spPr>
          <a:xfrm flipH="1">
            <a:off x="1180230" y="5605445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36" name="円/楕円 35"/>
          <p:cNvSpPr/>
          <p:nvPr/>
        </p:nvSpPr>
        <p:spPr>
          <a:xfrm flipH="1">
            <a:off x="1185331" y="5824728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234923" y="5717580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R/l=2.0</a:t>
            </a:r>
            <a:endParaRPr kumimoji="1" lang="ja-JP" altLang="en-US" sz="1200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522016" y="4695526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</a:t>
            </a:r>
            <a:r>
              <a:rPr kumimoji="1" lang="en-US" altLang="ja-JP" sz="1200" dirty="0" smtClean="0"/>
              <a:t>=0.5</a:t>
            </a:r>
            <a:endParaRPr kumimoji="1" lang="ja-JP" altLang="en-US" sz="1200" dirty="0"/>
          </a:p>
        </p:txBody>
      </p:sp>
      <p:sp>
        <p:nvSpPr>
          <p:cNvPr id="39" name="円/楕円 38"/>
          <p:cNvSpPr/>
          <p:nvPr/>
        </p:nvSpPr>
        <p:spPr>
          <a:xfrm flipH="1">
            <a:off x="5459927" y="4808948"/>
            <a:ext cx="104422" cy="110445"/>
          </a:xfrm>
          <a:prstGeom prst="ellipse">
            <a:avLst/>
          </a:prstGeom>
          <a:solidFill>
            <a:srgbClr val="FF0C1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5523630" y="4486471"/>
            <a:ext cx="79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</a:t>
            </a:r>
            <a:r>
              <a:rPr kumimoji="1" lang="en-US" altLang="ja-JP" sz="1200" dirty="0" smtClean="0"/>
              <a:t>=0.267</a:t>
            </a:r>
            <a:endParaRPr kumimoji="1" lang="ja-JP" altLang="en-US" sz="1200" dirty="0"/>
          </a:p>
        </p:txBody>
      </p:sp>
      <p:sp>
        <p:nvSpPr>
          <p:cNvPr id="41" name="円/楕円 40"/>
          <p:cNvSpPr/>
          <p:nvPr/>
        </p:nvSpPr>
        <p:spPr>
          <a:xfrm flipH="1">
            <a:off x="5463290" y="4601408"/>
            <a:ext cx="104422" cy="11044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5508449" y="4915874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R/l=1.0</a:t>
            </a:r>
            <a:endParaRPr kumimoji="1" lang="ja-JP" altLang="en-US" sz="1200" dirty="0"/>
          </a:p>
        </p:txBody>
      </p:sp>
      <p:sp>
        <p:nvSpPr>
          <p:cNvPr id="43" name="円/楕円 42"/>
          <p:cNvSpPr/>
          <p:nvPr/>
        </p:nvSpPr>
        <p:spPr>
          <a:xfrm flipH="1">
            <a:off x="5454826" y="5031207"/>
            <a:ext cx="104422" cy="11044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4" name="円/楕円 43"/>
          <p:cNvSpPr/>
          <p:nvPr/>
        </p:nvSpPr>
        <p:spPr>
          <a:xfrm flipH="1">
            <a:off x="5459927" y="5250490"/>
            <a:ext cx="104422" cy="11044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rgbClr val="FF0000"/>
              </a:solidFill>
            </a:endParaRP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509519" y="5143342"/>
            <a:ext cx="634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R/l=2.0</a:t>
            </a:r>
            <a:endParaRPr kumimoji="1" lang="ja-JP" altLang="en-US" sz="12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039485" y="1167668"/>
            <a:ext cx="1716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Arial"/>
                <a:cs typeface="Arial"/>
              </a:rPr>
              <a:t>R = 8 cm (fix)</a:t>
            </a:r>
            <a:endParaRPr kumimoji="1" lang="ja-JP" altLang="en-US" sz="2000" dirty="0">
              <a:latin typeface="Arial"/>
              <a:cs typeface="Arial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2053596" y="1495845"/>
            <a:ext cx="2329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>
                <a:latin typeface="Arial"/>
                <a:cs typeface="Arial"/>
              </a:rPr>
              <a:t>l</a:t>
            </a:r>
            <a:r>
              <a:rPr kumimoji="1" lang="en-US" altLang="ja-JP" sz="2000" dirty="0" smtClean="0">
                <a:latin typeface="Arial"/>
                <a:cs typeface="Arial"/>
              </a:rPr>
              <a:t> = 30 cm (shorten)</a:t>
            </a:r>
            <a:endParaRPr kumimoji="1" lang="ja-JP" altLang="en-US" sz="2000" dirty="0">
              <a:latin typeface="Arial"/>
              <a:cs typeface="Arial"/>
            </a:endParaRPr>
          </a:p>
        </p:txBody>
      </p:sp>
      <p:sp>
        <p:nvSpPr>
          <p:cNvPr id="15" name="右矢印 14"/>
          <p:cNvSpPr/>
          <p:nvPr/>
        </p:nvSpPr>
        <p:spPr>
          <a:xfrm>
            <a:off x="4240888" y="1397000"/>
            <a:ext cx="548866" cy="296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4929441" y="1212502"/>
            <a:ext cx="2893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Arial"/>
                <a:cs typeface="Arial"/>
              </a:rPr>
              <a:t>R/l = 0.267</a:t>
            </a:r>
          </a:p>
          <a:p>
            <a:r>
              <a:rPr kumimoji="1" lang="en-US" altLang="ja-JP" sz="2000" dirty="0" smtClean="0">
                <a:latin typeface="Arial"/>
                <a:cs typeface="Arial"/>
              </a:rPr>
              <a:t>Base (Typical front end)</a:t>
            </a:r>
            <a:endParaRPr kumimoji="1" lang="ja-JP" altLang="en-US" sz="2000" dirty="0">
              <a:latin typeface="Arial"/>
              <a:cs typeface="Arial"/>
            </a:endParaRPr>
          </a:p>
        </p:txBody>
      </p:sp>
      <p:sp>
        <p:nvSpPr>
          <p:cNvPr id="51" name="Rectangle 17"/>
          <p:cNvSpPr/>
          <p:nvPr/>
        </p:nvSpPr>
        <p:spPr>
          <a:xfrm>
            <a:off x="228600" y="2703156"/>
            <a:ext cx="8686800" cy="2440186"/>
          </a:xfrm>
          <a:prstGeom prst="rect">
            <a:avLst/>
          </a:prstGeom>
          <a:solidFill>
            <a:schemeClr val="bg1"/>
          </a:solidFill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5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95542"/>
            <a:ext cx="8001000" cy="1295400"/>
          </a:xfrm>
          <a:prstGeom prst="rect">
            <a:avLst/>
          </a:prstGeom>
        </p:spPr>
      </p:pic>
      <p:pic>
        <p:nvPicPr>
          <p:cNvPr id="53" name="Picture 1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704942"/>
            <a:ext cx="6870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6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27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44925" y="73380"/>
            <a:ext cx="84360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000" b="1" dirty="0" smtClean="0">
                <a:latin typeface="Arial"/>
                <a:cs typeface="Arial"/>
              </a:rPr>
              <a:t>Theory description of nonlinear focus effects</a:t>
            </a:r>
          </a:p>
          <a:p>
            <a:pPr algn="ctr"/>
            <a:r>
              <a:rPr lang="en-US" altLang="ja-JP" sz="3000" b="1" dirty="0">
                <a:latin typeface="Arial"/>
                <a:cs typeface="Arial"/>
              </a:rPr>
              <a:t>w</a:t>
            </a:r>
            <a:r>
              <a:rPr lang="en-US" altLang="ja-JP" sz="3000" b="1" dirty="0" smtClean="0">
                <a:latin typeface="Arial"/>
                <a:cs typeface="Arial"/>
              </a:rPr>
              <a:t>orks well for very short solenoid </a:t>
            </a:r>
            <a:r>
              <a:rPr kumimoji="1" lang="en-US" altLang="ja-JP" sz="3000" b="1" dirty="0" smtClean="0">
                <a:latin typeface="Arial"/>
                <a:cs typeface="Arial"/>
              </a:rPr>
              <a:t>( </a:t>
            </a:r>
            <a:r>
              <a:rPr kumimoji="1" lang="en-US" altLang="ja-JP" sz="3000" b="1" dirty="0" smtClean="0">
                <a:solidFill>
                  <a:schemeClr val="accent2"/>
                </a:solidFill>
                <a:latin typeface="Arial"/>
                <a:cs typeface="Arial"/>
              </a:rPr>
              <a:t>R/l = 2 </a:t>
            </a:r>
            <a:r>
              <a:rPr kumimoji="1" lang="en-US" altLang="ja-JP" sz="3000" b="1" dirty="0" smtClean="0">
                <a:latin typeface="Arial"/>
                <a:cs typeface="Arial"/>
              </a:rPr>
              <a:t>)</a:t>
            </a:r>
            <a:endParaRPr kumimoji="1" lang="ja-JP" altLang="en-US" sz="3000" b="1" dirty="0">
              <a:latin typeface="Arial"/>
              <a:cs typeface="Arial"/>
            </a:endParaRPr>
          </a:p>
        </p:txBody>
      </p:sp>
      <p:pic>
        <p:nvPicPr>
          <p:cNvPr id="10" name="図 9" descr="Pthe0_sol4cm_Comp_Brho0.1_init_low_Br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4" y="1145487"/>
            <a:ext cx="3971613" cy="2736000"/>
          </a:xfrm>
          <a:prstGeom prst="rect">
            <a:avLst/>
          </a:prstGeom>
        </p:spPr>
      </p:pic>
      <p:pic>
        <p:nvPicPr>
          <p:cNvPr id="11" name="図 10" descr="Pthe0_sol4cm_Comp_Brho0.2_init_low_Brh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64" y="1145487"/>
            <a:ext cx="4036721" cy="2736000"/>
          </a:xfrm>
          <a:prstGeom prst="rect">
            <a:avLst/>
          </a:prstGeom>
        </p:spPr>
      </p:pic>
      <p:pic>
        <p:nvPicPr>
          <p:cNvPr id="12" name="図 11" descr="Pthe0_sol4cm_Comp_Brho0.5_init_low_Brh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5" y="3995001"/>
            <a:ext cx="4121172" cy="2736000"/>
          </a:xfrm>
          <a:prstGeom prst="rect">
            <a:avLst/>
          </a:prstGeom>
        </p:spPr>
      </p:pic>
      <p:pic>
        <p:nvPicPr>
          <p:cNvPr id="13" name="図 12" descr="Pthe0_sol4cm_Comp_Brho1.0_init_low_Brh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88" y="3995001"/>
            <a:ext cx="4155949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8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Pthef_Comp_Sum_1%_low_br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78" y="2206977"/>
            <a:ext cx="4896556" cy="3917245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003776" y="1311124"/>
            <a:ext cx="529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Difference again </a:t>
            </a:r>
            <a:r>
              <a:rPr lang="en-US" altLang="ja-JP" sz="2400" dirty="0" smtClean="0"/>
              <a:t>small</a:t>
            </a:r>
            <a:r>
              <a:rPr kumimoji="1" lang="en-US" altLang="ja-JP" sz="2400" dirty="0" smtClean="0"/>
              <a:t> when [</a:t>
            </a:r>
            <a:r>
              <a:rPr kumimoji="1" lang="en-US" altLang="ja-JP" sz="2400" dirty="0" err="1" smtClean="0"/>
              <a:t>Bρ</a:t>
            </a:r>
            <a:r>
              <a:rPr kumimoji="1" lang="en-US" altLang="ja-JP" sz="2400" dirty="0" smtClean="0"/>
              <a:t>] large.</a:t>
            </a:r>
            <a:endParaRPr kumimoji="1" lang="ja-JP" altLang="en-US" sz="24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28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03776" y="1764756"/>
            <a:ext cx="459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Results </a:t>
            </a:r>
            <a:r>
              <a:rPr lang="en-US" altLang="ja-JP" sz="2400" dirty="0"/>
              <a:t>same for </a:t>
            </a:r>
            <a:r>
              <a:rPr kumimoji="1" lang="en-US" altLang="ja-JP" sz="2400" dirty="0" smtClean="0"/>
              <a:t>± </a:t>
            </a:r>
            <a:r>
              <a:rPr lang="en-US" altLang="ja-JP" sz="2400" dirty="0" err="1">
                <a:cs typeface="Arial"/>
              </a:rPr>
              <a:t>P</a:t>
            </a:r>
            <a:r>
              <a:rPr lang="en-US" altLang="ja-JP" sz="2400" baseline="-25000" dirty="0" err="1">
                <a:cs typeface="Arial"/>
              </a:rPr>
              <a:t>θ</a:t>
            </a:r>
            <a:r>
              <a:rPr kumimoji="1" lang="en-US" altLang="ja-JP" sz="2400" dirty="0" smtClean="0"/>
              <a:t> as expected.</a:t>
            </a:r>
            <a:endParaRPr kumimoji="1" lang="ja-JP" altLang="en-US" sz="2400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090333" y="5870224"/>
            <a:ext cx="0" cy="411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2120093" y="6296042"/>
            <a:ext cx="194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Previous case </a:t>
            </a:r>
            <a:r>
              <a:rPr lang="en-US" altLang="ja-JP" dirty="0" err="1" smtClean="0">
                <a:cs typeface="Arial"/>
              </a:rPr>
              <a:t>P</a:t>
            </a:r>
            <a:r>
              <a:rPr lang="en-US" altLang="ja-JP" baseline="-25000" dirty="0" err="1" smtClean="0">
                <a:cs typeface="Arial"/>
              </a:rPr>
              <a:t>θ</a:t>
            </a:r>
            <a:r>
              <a:rPr lang="en-US" altLang="ja-JP" dirty="0" smtClean="0">
                <a:cs typeface="Arial"/>
              </a:rPr>
              <a:t>=0</a:t>
            </a:r>
            <a:endParaRPr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5589264" y="5879407"/>
            <a:ext cx="0" cy="411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4546220" y="6319336"/>
            <a:ext cx="2875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Large Centrifugal Defocusing</a:t>
            </a:r>
            <a:endParaRPr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9024" y="270934"/>
            <a:ext cx="8327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 smtClean="0">
                <a:latin typeface="Arial"/>
                <a:cs typeface="Arial"/>
              </a:rPr>
              <a:t>Case2 Check : Comparison  </a:t>
            </a:r>
            <a:r>
              <a:rPr kumimoji="1" lang="en-US" altLang="ja-JP" sz="2800" b="1" dirty="0" smtClean="0">
                <a:latin typeface="Arial"/>
                <a:cs typeface="Arial"/>
              </a:rPr>
              <a:t>between the </a:t>
            </a:r>
            <a:r>
              <a:rPr lang="en-US" altLang="ja-JP" sz="2800" b="1" dirty="0" smtClean="0">
                <a:latin typeface="Arial"/>
                <a:cs typeface="Arial"/>
              </a:rPr>
              <a:t>t</a:t>
            </a:r>
            <a:r>
              <a:rPr kumimoji="1" lang="en-US" altLang="ja-JP" sz="2800" b="1" dirty="0" smtClean="0">
                <a:latin typeface="Arial"/>
                <a:cs typeface="Arial"/>
              </a:rPr>
              <a:t>heory</a:t>
            </a:r>
          </a:p>
          <a:p>
            <a:pPr algn="ctr"/>
            <a:r>
              <a:rPr lang="en-US" altLang="ja-JP" sz="2800" b="1" dirty="0">
                <a:latin typeface="Arial"/>
                <a:cs typeface="Arial"/>
              </a:rPr>
              <a:t>a</a:t>
            </a:r>
            <a:r>
              <a:rPr kumimoji="1" lang="en-US" altLang="ja-JP" sz="2800" b="1" dirty="0" smtClean="0">
                <a:latin typeface="Arial"/>
                <a:cs typeface="Arial"/>
              </a:rPr>
              <a:t>nd</a:t>
            </a:r>
            <a:r>
              <a:rPr lang="en-US" altLang="ja-JP" sz="2800" b="1" dirty="0" smtClean="0">
                <a:latin typeface="Arial"/>
                <a:cs typeface="Arial"/>
              </a:rPr>
              <a:t> </a:t>
            </a:r>
            <a:r>
              <a:rPr kumimoji="1" lang="en-US" altLang="ja-JP" sz="2800" b="1" dirty="0" smtClean="0">
                <a:latin typeface="Arial"/>
                <a:cs typeface="Arial"/>
              </a:rPr>
              <a:t>simulation for P</a:t>
            </a:r>
            <a:r>
              <a:rPr kumimoji="1" lang="en-US" altLang="ja-JP" sz="2800" b="1" baseline="-25000" dirty="0" smtClean="0">
                <a:latin typeface="Arial"/>
                <a:cs typeface="Arial"/>
              </a:rPr>
              <a:t>θ</a:t>
            </a:r>
            <a:r>
              <a:rPr lang="en-US" altLang="en-US" sz="2800" b="1" dirty="0" smtClean="0">
                <a:latin typeface="Arial"/>
                <a:cs typeface="Arial"/>
              </a:rPr>
              <a:t>≠</a:t>
            </a:r>
            <a:r>
              <a:rPr kumimoji="1" lang="en-US" altLang="ja-JP" sz="2800" b="1" dirty="0" smtClean="0">
                <a:latin typeface="Arial"/>
                <a:cs typeface="Arial"/>
              </a:rPr>
              <a:t>0 (Fix </a:t>
            </a:r>
            <a:r>
              <a:rPr kumimoji="1" lang="en-US" altLang="ja-JP" sz="2800" b="1" dirty="0" err="1" smtClean="0">
                <a:latin typeface="Arial"/>
                <a:cs typeface="Arial"/>
              </a:rPr>
              <a:t>r</a:t>
            </a:r>
            <a:r>
              <a:rPr kumimoji="1" lang="en-US" altLang="ja-JP" sz="2800" b="1" baseline="-25000" dirty="0" err="1" smtClean="0">
                <a:latin typeface="Arial"/>
                <a:cs typeface="Arial"/>
              </a:rPr>
              <a:t>Init</a:t>
            </a:r>
            <a:r>
              <a:rPr kumimoji="1" lang="en-US" altLang="ja-JP" sz="2800" b="1" dirty="0" smtClean="0">
                <a:latin typeface="Arial"/>
                <a:cs typeface="Arial"/>
              </a:rPr>
              <a:t>/R=0.5,</a:t>
            </a:r>
            <a:r>
              <a:rPr kumimoji="1" lang="en-US" altLang="ja-JP" sz="2800" b="1" dirty="0" smtClean="0">
                <a:solidFill>
                  <a:srgbClr val="C0504D"/>
                </a:solidFill>
                <a:latin typeface="Arial"/>
                <a:cs typeface="Arial"/>
              </a:rPr>
              <a:t>R/l=0.267</a:t>
            </a:r>
            <a:r>
              <a:rPr kumimoji="1" lang="en-US" altLang="ja-JP" sz="2800" b="1" dirty="0" smtClean="0">
                <a:latin typeface="Arial"/>
                <a:cs typeface="Arial"/>
              </a:rPr>
              <a:t>)</a:t>
            </a:r>
            <a:endParaRPr kumimoji="1" lang="ja-JP" altLang="en-US"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83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39024" y="270934"/>
            <a:ext cx="83279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b="1" dirty="0" smtClean="0">
                <a:latin typeface="Arial"/>
                <a:cs typeface="Arial"/>
              </a:rPr>
              <a:t>Case2 Check : Comparison  </a:t>
            </a:r>
            <a:r>
              <a:rPr kumimoji="1" lang="en-US" altLang="ja-JP" sz="2800" b="1" dirty="0" smtClean="0">
                <a:latin typeface="Arial"/>
                <a:cs typeface="Arial"/>
              </a:rPr>
              <a:t>between the </a:t>
            </a:r>
            <a:r>
              <a:rPr lang="en-US" altLang="ja-JP" sz="2800" b="1" dirty="0" smtClean="0">
                <a:latin typeface="Arial"/>
                <a:cs typeface="Arial"/>
              </a:rPr>
              <a:t>t</a:t>
            </a:r>
            <a:r>
              <a:rPr kumimoji="1" lang="en-US" altLang="ja-JP" sz="2800" b="1" dirty="0" smtClean="0">
                <a:latin typeface="Arial"/>
                <a:cs typeface="Arial"/>
              </a:rPr>
              <a:t>heory</a:t>
            </a:r>
          </a:p>
          <a:p>
            <a:pPr algn="ctr"/>
            <a:r>
              <a:rPr lang="en-US" altLang="ja-JP" sz="2800" b="1" dirty="0">
                <a:latin typeface="Arial"/>
                <a:cs typeface="Arial"/>
              </a:rPr>
              <a:t>a</a:t>
            </a:r>
            <a:r>
              <a:rPr kumimoji="1" lang="en-US" altLang="ja-JP" sz="2800" b="1" dirty="0" smtClean="0">
                <a:latin typeface="Arial"/>
                <a:cs typeface="Arial"/>
              </a:rPr>
              <a:t>nd</a:t>
            </a:r>
            <a:r>
              <a:rPr lang="en-US" altLang="ja-JP" sz="2800" b="1" dirty="0" smtClean="0">
                <a:latin typeface="Arial"/>
                <a:cs typeface="Arial"/>
              </a:rPr>
              <a:t> </a:t>
            </a:r>
            <a:r>
              <a:rPr kumimoji="1" lang="en-US" altLang="ja-JP" sz="2800" b="1" dirty="0" smtClean="0">
                <a:latin typeface="Arial"/>
                <a:cs typeface="Arial"/>
              </a:rPr>
              <a:t>simulation for P</a:t>
            </a:r>
            <a:r>
              <a:rPr kumimoji="1" lang="en-US" altLang="ja-JP" sz="2800" b="1" baseline="-25000" dirty="0" smtClean="0">
                <a:latin typeface="Arial"/>
                <a:cs typeface="Arial"/>
              </a:rPr>
              <a:t>θ</a:t>
            </a:r>
            <a:r>
              <a:rPr lang="en-US" altLang="en-US" sz="2800" b="1" dirty="0" smtClean="0">
                <a:latin typeface="Arial"/>
                <a:cs typeface="Arial"/>
              </a:rPr>
              <a:t>≠</a:t>
            </a:r>
            <a:r>
              <a:rPr kumimoji="1" lang="en-US" altLang="ja-JP" sz="2800" b="1" dirty="0" smtClean="0">
                <a:latin typeface="Arial"/>
                <a:cs typeface="Arial"/>
              </a:rPr>
              <a:t>0 (Fix </a:t>
            </a:r>
            <a:r>
              <a:rPr kumimoji="1" lang="en-US" altLang="ja-JP" sz="2800" b="1" dirty="0" err="1" smtClean="0">
                <a:latin typeface="Arial"/>
                <a:cs typeface="Arial"/>
              </a:rPr>
              <a:t>r</a:t>
            </a:r>
            <a:r>
              <a:rPr kumimoji="1" lang="en-US" altLang="ja-JP" sz="2800" b="1" baseline="-25000" dirty="0" err="1" smtClean="0">
                <a:latin typeface="Arial"/>
                <a:cs typeface="Arial"/>
              </a:rPr>
              <a:t>Init</a:t>
            </a:r>
            <a:r>
              <a:rPr kumimoji="1" lang="en-US" altLang="ja-JP" sz="2800" b="1" dirty="0" smtClean="0">
                <a:latin typeface="Arial"/>
                <a:cs typeface="Arial"/>
              </a:rPr>
              <a:t>/R=0.5,</a:t>
            </a:r>
            <a:r>
              <a:rPr kumimoji="1" lang="en-US" altLang="ja-JP" sz="2800" b="1" dirty="0" smtClean="0">
                <a:solidFill>
                  <a:srgbClr val="C0504D"/>
                </a:solidFill>
                <a:latin typeface="Arial"/>
                <a:cs typeface="Arial"/>
              </a:rPr>
              <a:t>R/l=2</a:t>
            </a:r>
            <a:r>
              <a:rPr kumimoji="1" lang="en-US" altLang="ja-JP" sz="2800" b="1" dirty="0" smtClean="0">
                <a:latin typeface="Arial"/>
                <a:cs typeface="Arial"/>
              </a:rPr>
              <a:t>)</a:t>
            </a:r>
            <a:endParaRPr kumimoji="1" lang="ja-JP" altLang="en-US" sz="2800" b="1" dirty="0">
              <a:latin typeface="Arial"/>
              <a:cs typeface="Arial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003776" y="1311124"/>
            <a:ext cx="529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Difference again </a:t>
            </a:r>
            <a:r>
              <a:rPr lang="en-US" altLang="ja-JP" sz="2400" dirty="0" smtClean="0"/>
              <a:t>small</a:t>
            </a:r>
            <a:r>
              <a:rPr kumimoji="1" lang="en-US" altLang="ja-JP" sz="2400" dirty="0" smtClean="0"/>
              <a:t> when [</a:t>
            </a:r>
            <a:r>
              <a:rPr kumimoji="1" lang="en-US" altLang="ja-JP" sz="2400" dirty="0" err="1" smtClean="0"/>
              <a:t>Bρ</a:t>
            </a:r>
            <a:r>
              <a:rPr kumimoji="1" lang="en-US" altLang="ja-JP" sz="2400" dirty="0" smtClean="0"/>
              <a:t>] large.</a:t>
            </a:r>
            <a:endParaRPr kumimoji="1" lang="ja-JP" altLang="en-US" sz="24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29</a:t>
            </a:fld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003776" y="1764756"/>
            <a:ext cx="459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Results </a:t>
            </a:r>
            <a:r>
              <a:rPr lang="en-US" altLang="ja-JP" sz="2400" dirty="0"/>
              <a:t>same for </a:t>
            </a:r>
            <a:r>
              <a:rPr kumimoji="1" lang="en-US" altLang="ja-JP" sz="2400" dirty="0" smtClean="0"/>
              <a:t>± </a:t>
            </a:r>
            <a:r>
              <a:rPr lang="en-US" altLang="ja-JP" sz="2400" dirty="0" err="1">
                <a:cs typeface="Arial"/>
              </a:rPr>
              <a:t>P</a:t>
            </a:r>
            <a:r>
              <a:rPr lang="en-US" altLang="ja-JP" sz="2400" baseline="-25000" dirty="0" err="1">
                <a:cs typeface="Arial"/>
              </a:rPr>
              <a:t>θ</a:t>
            </a:r>
            <a:r>
              <a:rPr kumimoji="1" lang="en-US" altLang="ja-JP" sz="2400" dirty="0" smtClean="0"/>
              <a:t> as expected.</a:t>
            </a:r>
            <a:endParaRPr kumimoji="1" lang="ja-JP" altLang="en-US" sz="2400" dirty="0"/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3090333" y="5870224"/>
            <a:ext cx="0" cy="411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/>
          <p:cNvSpPr/>
          <p:nvPr/>
        </p:nvSpPr>
        <p:spPr>
          <a:xfrm>
            <a:off x="2120093" y="6296042"/>
            <a:ext cx="1940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Previous case </a:t>
            </a:r>
            <a:r>
              <a:rPr lang="en-US" altLang="ja-JP" dirty="0" err="1" smtClean="0">
                <a:cs typeface="Arial"/>
              </a:rPr>
              <a:t>P</a:t>
            </a:r>
            <a:r>
              <a:rPr lang="en-US" altLang="ja-JP" baseline="-25000" dirty="0" err="1" smtClean="0">
                <a:cs typeface="Arial"/>
              </a:rPr>
              <a:t>θ</a:t>
            </a:r>
            <a:r>
              <a:rPr lang="en-US" altLang="ja-JP" dirty="0" smtClean="0">
                <a:cs typeface="Arial"/>
              </a:rPr>
              <a:t>=0</a:t>
            </a:r>
            <a:endParaRPr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5589264" y="5879407"/>
            <a:ext cx="0" cy="4117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4546220" y="6319336"/>
            <a:ext cx="2875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Large Centrifugal Defocusing</a:t>
            </a:r>
            <a:endParaRPr lang="ja-JP" altLang="en-US" dirty="0"/>
          </a:p>
        </p:txBody>
      </p:sp>
      <p:pic>
        <p:nvPicPr>
          <p:cNvPr id="5" name="図 4" descr="Pthef_Comp_Sum_sol4cm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77" y="2242150"/>
            <a:ext cx="4711479" cy="37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6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22078-9712-9647-B615-18E3EED93B53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992" y="400954"/>
            <a:ext cx="91320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2800" dirty="0" smtClean="0"/>
              <a:t>1 postdoctoral researcher, </a:t>
            </a:r>
            <a:r>
              <a:rPr lang="en-US" altLang="ja-JP" sz="2800" dirty="0"/>
              <a:t>5 PhD students, 7 master </a:t>
            </a:r>
            <a:r>
              <a:rPr lang="en-US" altLang="ja-JP" sz="2800" dirty="0" smtClean="0"/>
              <a:t>students </a:t>
            </a:r>
            <a:endParaRPr lang="en-US" altLang="ja-JP" sz="2800" dirty="0"/>
          </a:p>
          <a:p>
            <a:pPr algn="ctr"/>
            <a:r>
              <a:rPr lang="en-US" altLang="ja-JP" sz="2800" dirty="0"/>
              <a:t>and 5 under graduate </a:t>
            </a:r>
            <a:r>
              <a:rPr lang="en-US" altLang="ja-JP" sz="2800" dirty="0" smtClean="0"/>
              <a:t>students !!</a:t>
            </a:r>
            <a:endParaRPr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45086" y="1431882"/>
            <a:ext cx="1454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BBQ party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99607" y="1431882"/>
            <a:ext cx="2278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A year-end</a:t>
            </a:r>
            <a:r>
              <a:rPr kumimoji="1" lang="en-US" altLang="ja-JP" sz="2400" dirty="0" smtClean="0"/>
              <a:t> party</a:t>
            </a:r>
            <a:endParaRPr kumimoji="1" lang="ja-JP" altLang="en-US" sz="2400" dirty="0"/>
          </a:p>
        </p:txBody>
      </p:sp>
      <p:pic>
        <p:nvPicPr>
          <p:cNvPr id="9" name="図 8" descr="スクリーンショット 2015-08-20 11.42.19 のコピー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6" y="1921947"/>
            <a:ext cx="2990145" cy="2086581"/>
          </a:xfrm>
          <a:prstGeom prst="rect">
            <a:avLst/>
          </a:prstGeom>
        </p:spPr>
      </p:pic>
      <p:pic>
        <p:nvPicPr>
          <p:cNvPr id="10" name="図 9" descr="スクリーンショット 2015-08-20 11.42.51 のコピー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3" y="4055760"/>
            <a:ext cx="1790700" cy="2661129"/>
          </a:xfrm>
          <a:prstGeom prst="rect">
            <a:avLst/>
          </a:prstGeom>
        </p:spPr>
      </p:pic>
      <p:pic>
        <p:nvPicPr>
          <p:cNvPr id="11" name="図 10" descr="スクリーンショット 2015-08-20 11.44.12 のコピー 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4276638"/>
            <a:ext cx="2000619" cy="2320305"/>
          </a:xfrm>
          <a:prstGeom prst="rect">
            <a:avLst/>
          </a:prstGeom>
        </p:spPr>
      </p:pic>
      <p:pic>
        <p:nvPicPr>
          <p:cNvPr id="12" name="図 11" descr="スクリーンショット 2015-08-20 11.45.05 のコピー 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34" y="4385183"/>
            <a:ext cx="2748844" cy="2141205"/>
          </a:xfrm>
          <a:prstGeom prst="rect">
            <a:avLst/>
          </a:prstGeom>
        </p:spPr>
      </p:pic>
      <p:pic>
        <p:nvPicPr>
          <p:cNvPr id="13" name="図 12" descr="スクリーンショット 2015-08-20 11.45.17 のコピー 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099763" y="4678011"/>
            <a:ext cx="2581362" cy="1496394"/>
          </a:xfrm>
          <a:prstGeom prst="rect">
            <a:avLst/>
          </a:prstGeom>
        </p:spPr>
      </p:pic>
      <p:pic>
        <p:nvPicPr>
          <p:cNvPr id="14" name="図 13" descr="スクリーンショット 2015-08-20 11.45.59 のコピー 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22" y="1992110"/>
            <a:ext cx="2664180" cy="179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30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86555" y="987778"/>
            <a:ext cx="263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Case1 : </a:t>
            </a:r>
            <a:r>
              <a:rPr lang="en-US" altLang="ja-JP" sz="3600" dirty="0" err="1" smtClean="0">
                <a:latin typeface="Arial"/>
                <a:cs typeface="Arial"/>
              </a:rPr>
              <a:t>P</a:t>
            </a:r>
            <a:r>
              <a:rPr lang="en-US" altLang="ja-JP" sz="3600" baseline="-25000" dirty="0" err="1" smtClean="0">
                <a:latin typeface="Arial"/>
                <a:cs typeface="Arial"/>
              </a:rPr>
              <a:t>θ</a:t>
            </a:r>
            <a:r>
              <a:rPr lang="en-US" altLang="ja-JP" sz="3600" dirty="0" smtClean="0">
                <a:latin typeface="Arial"/>
                <a:cs typeface="Arial"/>
              </a:rPr>
              <a:t>=0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238955" y="2016668"/>
            <a:ext cx="60343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Looking at amplitude and [</a:t>
            </a:r>
            <a:r>
              <a:rPr lang="en-US" altLang="ja-JP" sz="2800" dirty="0" err="1" smtClean="0"/>
              <a:t>Bρ</a:t>
            </a:r>
            <a:r>
              <a:rPr lang="en-US" altLang="ja-JP" sz="2800" dirty="0" smtClean="0"/>
              <a:t>] variation.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38955" y="2625637"/>
            <a:ext cx="406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Numerical verified Theory.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86555" y="3821286"/>
            <a:ext cx="261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 smtClean="0"/>
              <a:t>Case2 : </a:t>
            </a:r>
            <a:r>
              <a:rPr lang="en-US" altLang="ja-JP" sz="3600" dirty="0">
                <a:latin typeface="Arial"/>
                <a:cs typeface="Arial"/>
              </a:rPr>
              <a:t>P</a:t>
            </a:r>
            <a:r>
              <a:rPr lang="en-US" altLang="ja-JP" sz="3600" baseline="-25000" dirty="0">
                <a:latin typeface="Arial"/>
                <a:cs typeface="Arial"/>
              </a:rPr>
              <a:t>θ</a:t>
            </a:r>
            <a:r>
              <a:rPr lang="en-US" altLang="en-US" sz="3600" dirty="0">
                <a:latin typeface="Arial"/>
                <a:cs typeface="Arial"/>
              </a:rPr>
              <a:t>≠</a:t>
            </a:r>
            <a:r>
              <a:rPr lang="en-US" altLang="ja-JP" sz="3600" dirty="0">
                <a:latin typeface="Arial"/>
                <a:cs typeface="Arial"/>
              </a:rPr>
              <a:t>0</a:t>
            </a:r>
            <a:endParaRPr kumimoji="1" lang="ja-JP" altLang="en-US" sz="3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38955" y="4906961"/>
            <a:ext cx="34128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 smtClean="0"/>
              <a:t>What scale </a:t>
            </a:r>
            <a:r>
              <a:rPr lang="en-US" altLang="ja-JP" sz="2800" dirty="0" err="1" smtClean="0">
                <a:cs typeface="Arial"/>
              </a:rPr>
              <a:t>P</a:t>
            </a:r>
            <a:r>
              <a:rPr lang="en-US" altLang="ja-JP" sz="2800" baseline="-25000" dirty="0" err="1" smtClean="0">
                <a:cs typeface="Arial"/>
              </a:rPr>
              <a:t>θ</a:t>
            </a:r>
            <a:r>
              <a:rPr lang="en-US" altLang="ja-JP" sz="2800" dirty="0" smtClean="0">
                <a:cs typeface="Arial"/>
              </a:rPr>
              <a:t> to use ?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0035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62973"/>
            <a:ext cx="8229600" cy="826029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smtClean="0">
                <a:latin typeface="Arial"/>
                <a:cs typeface="Arial"/>
              </a:rPr>
              <a:t>Find “large” value of </a:t>
            </a:r>
            <a:r>
              <a:rPr kumimoji="1" lang="en-US" altLang="ja-JP" sz="3200" b="1" dirty="0" err="1" smtClean="0">
                <a:latin typeface="Arial"/>
                <a:cs typeface="Arial"/>
              </a:rPr>
              <a:t>P</a:t>
            </a:r>
            <a:r>
              <a:rPr kumimoji="1" lang="en-US" altLang="ja-JP" sz="3200" b="1" baseline="-25000" dirty="0" err="1" smtClean="0">
                <a:latin typeface="Arial"/>
                <a:cs typeface="Arial"/>
              </a:rPr>
              <a:t>θ</a:t>
            </a:r>
            <a:r>
              <a:rPr lang="en-US" altLang="ja-JP" sz="3200" b="1" dirty="0">
                <a:latin typeface="Arial"/>
                <a:cs typeface="Arial"/>
              </a:rPr>
              <a:t>/β</a:t>
            </a:r>
            <a:r>
              <a:rPr lang="en-US" altLang="ja-JP" sz="3200" b="1" dirty="0" err="1">
                <a:latin typeface="Arial"/>
                <a:cs typeface="Arial"/>
              </a:rPr>
              <a:t>γmc</a:t>
            </a:r>
            <a:endParaRPr kumimoji="1" lang="ja-JP" altLang="en-US" sz="3200" b="1" dirty="0">
              <a:latin typeface="Arial"/>
              <a:cs typeface="Arial"/>
            </a:endParaRPr>
          </a:p>
        </p:txBody>
      </p:sp>
      <p:cxnSp>
        <p:nvCxnSpPr>
          <p:cNvPr id="6" name="直線矢印コネクタ 5"/>
          <p:cNvCxnSpPr/>
          <p:nvPr/>
        </p:nvCxnSpPr>
        <p:spPr>
          <a:xfrm flipH="1">
            <a:off x="3809999" y="1754718"/>
            <a:ext cx="366889" cy="432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>
            <a:off x="5559778" y="1740607"/>
            <a:ext cx="381000" cy="460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640665" y="1721556"/>
            <a:ext cx="10865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016500" y="1721556"/>
            <a:ext cx="108655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2484733" y="2187223"/>
            <a:ext cx="231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Centrifugal Defocusing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412554" y="2201334"/>
            <a:ext cx="186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Solenoid F</a:t>
            </a:r>
            <a:r>
              <a:rPr kumimoji="1" lang="en-US" altLang="ja-JP" dirty="0" smtClean="0"/>
              <a:t>ocusing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189091" y="2636338"/>
            <a:ext cx="656369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200" dirty="0" smtClean="0"/>
              <a:t>・</a:t>
            </a:r>
            <a:r>
              <a:rPr lang="en-US" altLang="ja-JP" sz="2200" dirty="0" smtClean="0"/>
              <a:t>Solve radial equation numerically with initial condition.</a:t>
            </a:r>
            <a:endParaRPr lang="ja-JP" altLang="en-US" sz="2200" dirty="0"/>
          </a:p>
        </p:txBody>
      </p:sp>
      <p:sp>
        <p:nvSpPr>
          <p:cNvPr id="20" name="正方形/長方形 19"/>
          <p:cNvSpPr/>
          <p:nvPr/>
        </p:nvSpPr>
        <p:spPr>
          <a:xfrm>
            <a:off x="189091" y="3935976"/>
            <a:ext cx="3681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 smtClean="0"/>
              <a:t>・</a:t>
            </a:r>
            <a:r>
              <a:rPr lang="en-US" altLang="ja-JP" sz="2000" dirty="0" smtClean="0"/>
              <a:t>Find value of </a:t>
            </a:r>
            <a:r>
              <a:rPr lang="en-US" altLang="ja-JP" sz="2000" dirty="0" err="1"/>
              <a:t>P</a:t>
            </a:r>
            <a:r>
              <a:rPr lang="en-US" altLang="ja-JP" sz="2000" baseline="-25000" dirty="0" err="1"/>
              <a:t>θ</a:t>
            </a:r>
            <a:r>
              <a:rPr lang="en-US" altLang="ja-JP" sz="2000" dirty="0" smtClean="0"/>
              <a:t>/β</a:t>
            </a:r>
            <a:r>
              <a:rPr lang="en-US" altLang="ja-JP" sz="2000" dirty="0" err="1" smtClean="0"/>
              <a:t>γmc</a:t>
            </a:r>
            <a:r>
              <a:rPr lang="en-US" altLang="ja-JP" sz="2000" dirty="0" smtClean="0"/>
              <a:t> such that. </a:t>
            </a:r>
            <a:endParaRPr lang="ja-JP" altLang="en-US" sz="2000" dirty="0"/>
          </a:p>
        </p:txBody>
      </p:sp>
      <p:sp>
        <p:nvSpPr>
          <p:cNvPr id="22" name="正方形/長方形 21"/>
          <p:cNvSpPr/>
          <p:nvPr/>
        </p:nvSpPr>
        <p:spPr>
          <a:xfrm>
            <a:off x="316243" y="6062655"/>
            <a:ext cx="8554145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ja-JP" sz="2400" dirty="0" smtClean="0"/>
              <a:t>We employ this value of </a:t>
            </a:r>
            <a:r>
              <a:rPr lang="en-US" altLang="ja-JP" sz="2400" dirty="0" err="1" smtClean="0"/>
              <a:t>P</a:t>
            </a:r>
            <a:r>
              <a:rPr lang="en-US" altLang="ja-JP" sz="2400" baseline="-25000" dirty="0" err="1" smtClean="0"/>
              <a:t>θ</a:t>
            </a:r>
            <a:r>
              <a:rPr lang="en-US" altLang="ja-JP" sz="2400" dirty="0" smtClean="0"/>
              <a:t>/β</a:t>
            </a:r>
            <a:r>
              <a:rPr lang="en-US" altLang="ja-JP" sz="2400" dirty="0" err="1" smtClean="0"/>
              <a:t>γmc</a:t>
            </a:r>
            <a:r>
              <a:rPr lang="en-US" altLang="ja-JP" sz="2400" dirty="0" smtClean="0"/>
              <a:t> to set the upper range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to explore</a:t>
            </a:r>
          </a:p>
        </p:txBody>
      </p:sp>
      <p:graphicFrame>
        <p:nvGraphicFramePr>
          <p:cNvPr id="21" name="オブジェクト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689808"/>
              </p:ext>
            </p:extLst>
          </p:nvPr>
        </p:nvGraphicFramePr>
        <p:xfrm>
          <a:off x="-582790" y="4492689"/>
          <a:ext cx="56134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9" name="Word 文書" r:id="rId3" imgW="5613400" imgH="647700" progId="Word.Document.12">
                  <p:link updateAutomatic="1"/>
                </p:oleObj>
              </mc:Choice>
              <mc:Fallback>
                <p:oleObj name="Word 文書" r:id="rId3" imgW="5613400" imgH="6477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82790" y="4492689"/>
                        <a:ext cx="56134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31</a:t>
            </a:fld>
            <a:endParaRPr kumimoji="1" lang="ja-JP" altLang="en-US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398776"/>
              </p:ext>
            </p:extLst>
          </p:nvPr>
        </p:nvGraphicFramePr>
        <p:xfrm>
          <a:off x="1873250" y="3048000"/>
          <a:ext cx="53975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0" name="文書" r:id="rId5" imgW="5397500" imgH="762000" progId="Word.Document.12">
                  <p:link updateAutomatic="1"/>
                </p:oleObj>
              </mc:Choice>
              <mc:Fallback>
                <p:oleObj name="文書" r:id="rId5" imgW="5397500" imgH="7620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73250" y="3048000"/>
                        <a:ext cx="53975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正方形/長方形 18"/>
          <p:cNvSpPr/>
          <p:nvPr/>
        </p:nvSpPr>
        <p:spPr>
          <a:xfrm>
            <a:off x="341491" y="5085097"/>
            <a:ext cx="45912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- Centrifugal defocusing balances Solenoid</a:t>
            </a:r>
          </a:p>
          <a:p>
            <a:r>
              <a:rPr lang="en-US" altLang="ja-JP" sz="2000" dirty="0"/>
              <a:t> </a:t>
            </a:r>
            <a:r>
              <a:rPr lang="en-US" altLang="ja-JP" sz="2000" dirty="0" smtClean="0"/>
              <a:t> focusing to find large scale of </a:t>
            </a:r>
            <a:r>
              <a:rPr lang="en-US" altLang="ja-JP" sz="2000" dirty="0" err="1" smtClean="0"/>
              <a:t>P</a:t>
            </a:r>
            <a:r>
              <a:rPr lang="en-US" altLang="ja-JP" sz="2000" baseline="-25000" dirty="0" err="1" smtClean="0"/>
              <a:t>θ</a:t>
            </a:r>
            <a:r>
              <a:rPr lang="en-US" altLang="ja-JP" sz="2000" baseline="-25000" dirty="0" smtClean="0"/>
              <a:t>.</a:t>
            </a:r>
            <a:endParaRPr lang="ja-JP" altLang="en-US" sz="2000" dirty="0"/>
          </a:p>
        </p:txBody>
      </p:sp>
      <p:pic>
        <p:nvPicPr>
          <p:cNvPr id="11" name="図 10" descr="Valid_sample_RZ_Orb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06" y="4311316"/>
            <a:ext cx="4059681" cy="1524000"/>
          </a:xfrm>
          <a:prstGeom prst="rect">
            <a:avLst/>
          </a:prstGeom>
        </p:spPr>
      </p:pic>
      <p:graphicFrame>
        <p:nvGraphicFramePr>
          <p:cNvPr id="4" name="オブジェクト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9580864"/>
              </p:ext>
            </p:extLst>
          </p:nvPr>
        </p:nvGraphicFramePr>
        <p:xfrm>
          <a:off x="1779411" y="966320"/>
          <a:ext cx="5559172" cy="804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1" name="Word 文書" r:id="rId8" imgW="5613400" imgH="812800" progId="Word.Document.12">
                  <p:link updateAutomatic="1"/>
                </p:oleObj>
              </mc:Choice>
              <mc:Fallback>
                <p:oleObj name="Word 文書" r:id="rId8" imgW="5613400" imgH="8128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779411" y="966320"/>
                        <a:ext cx="5559172" cy="804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線矢印コネクタ 22"/>
          <p:cNvCxnSpPr/>
          <p:nvPr/>
        </p:nvCxnSpPr>
        <p:spPr>
          <a:xfrm>
            <a:off x="8644467" y="3935976"/>
            <a:ext cx="0" cy="375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7859499" y="3602382"/>
            <a:ext cx="1284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Center Magnet</a:t>
            </a:r>
            <a:endParaRPr lang="ja-JP" altLang="en-US" sz="1400" dirty="0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5581564" y="3989705"/>
            <a:ext cx="0" cy="3753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5207257" y="3656111"/>
            <a:ext cx="705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Launch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0999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57200" y="91196"/>
            <a:ext cx="8229600" cy="656696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/>
              <a:t>Results of numerical solutions for </a:t>
            </a:r>
            <a:r>
              <a:rPr lang="en-US" altLang="ja-JP" sz="3600" dirty="0" err="1" smtClean="0"/>
              <a:t>P</a:t>
            </a:r>
            <a:r>
              <a:rPr lang="en-US" altLang="ja-JP" sz="3600" baseline="-25000" dirty="0" err="1" smtClean="0"/>
              <a:t>θ</a:t>
            </a:r>
            <a:r>
              <a:rPr lang="en-US" altLang="ja-JP" sz="3600" dirty="0" smtClean="0"/>
              <a:t> scale</a:t>
            </a:r>
            <a:endParaRPr kumimoji="1" lang="ja-JP" altLang="en-US" sz="36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51692" y="786226"/>
            <a:ext cx="6612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Bρ</a:t>
            </a:r>
            <a:r>
              <a:rPr kumimoji="1" lang="en-US" altLang="ja-JP" sz="2400" dirty="0" smtClean="0"/>
              <a:t> = 0.1 ~ 10,  Energy = 0.48MeV ~ 2.2GeV (Proton)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32</a:t>
            </a:fld>
            <a:endParaRPr kumimoji="1" lang="ja-JP" altLang="en-US"/>
          </a:p>
        </p:txBody>
      </p:sp>
      <p:pic>
        <p:nvPicPr>
          <p:cNvPr id="10" name="図 9" descr="Valid_NormEmit_RZ_Or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62" y="4548595"/>
            <a:ext cx="7368759" cy="2210628"/>
          </a:xfrm>
          <a:prstGeom prst="rect">
            <a:avLst/>
          </a:prstGeom>
        </p:spPr>
      </p:pic>
      <p:pic>
        <p:nvPicPr>
          <p:cNvPr id="2" name="図 1" descr="Valid_Pthet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8" y="1367925"/>
            <a:ext cx="3606990" cy="3096000"/>
          </a:xfrm>
          <a:prstGeom prst="rect">
            <a:avLst/>
          </a:prstGeom>
        </p:spPr>
      </p:pic>
      <p:pic>
        <p:nvPicPr>
          <p:cNvPr id="3" name="図 2" descr="Valid_Ptheta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929" y="1367925"/>
            <a:ext cx="3765405" cy="3096000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3654778" y="1631390"/>
            <a:ext cx="2342444" cy="10356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/>
          <p:cNvSpPr/>
          <p:nvPr/>
        </p:nvSpPr>
        <p:spPr>
          <a:xfrm>
            <a:off x="3920159" y="1335226"/>
            <a:ext cx="1846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Centrifugal Defocus</a:t>
            </a:r>
          </a:p>
          <a:p>
            <a:r>
              <a:rPr lang="en-US" altLang="ja-JP" sz="1400" dirty="0" smtClean="0"/>
              <a:t>Balance solenoid focus</a:t>
            </a:r>
            <a:endParaRPr lang="ja-JP" altLang="en-US" sz="1400" dirty="0"/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7809055" y="6384939"/>
            <a:ext cx="0" cy="2822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7125720" y="6554272"/>
            <a:ext cx="1284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Center Magnet</a:t>
            </a:r>
            <a:endParaRPr lang="ja-JP" altLang="en-US" sz="1400" dirty="0"/>
          </a:p>
        </p:txBody>
      </p:sp>
      <p:cxnSp>
        <p:nvCxnSpPr>
          <p:cNvPr id="14" name="直線矢印コネクタ 13"/>
          <p:cNvCxnSpPr/>
          <p:nvPr/>
        </p:nvCxnSpPr>
        <p:spPr>
          <a:xfrm flipV="1">
            <a:off x="2146947" y="6466630"/>
            <a:ext cx="0" cy="2220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1811297" y="6550223"/>
            <a:ext cx="705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 smtClean="0"/>
              <a:t>Launch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692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 descr="Valid_NormEmit_Pro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27" y="1634070"/>
            <a:ext cx="3410526" cy="3240000"/>
          </a:xfrm>
          <a:prstGeom prst="rect">
            <a:avLst/>
          </a:prstGeom>
        </p:spPr>
      </p:pic>
      <p:pic>
        <p:nvPicPr>
          <p:cNvPr id="5" name="図 4" descr="Valid_UnEmi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45" y="1634070"/>
            <a:ext cx="3633645" cy="3240000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457200" y="119417"/>
            <a:ext cx="8229600" cy="826029"/>
          </a:xfrm>
        </p:spPr>
        <p:txBody>
          <a:bodyPr>
            <a:normAutofit fontScale="90000"/>
          </a:bodyPr>
          <a:lstStyle/>
          <a:p>
            <a:r>
              <a:rPr kumimoji="1" lang="en-US" altLang="ja-JP" sz="3600" dirty="0" smtClean="0"/>
              <a:t>Summary of numerical solutions for </a:t>
            </a:r>
            <a:r>
              <a:rPr lang="en-US" altLang="ja-JP" sz="3600" dirty="0" err="1" smtClean="0"/>
              <a:t>P</a:t>
            </a:r>
            <a:r>
              <a:rPr lang="en-US" altLang="ja-JP" sz="3600" baseline="-25000" dirty="0" err="1" smtClean="0"/>
              <a:t>θ</a:t>
            </a:r>
            <a:r>
              <a:rPr lang="en-US" altLang="ja-JP" sz="3600" baseline="-25000" dirty="0" smtClean="0"/>
              <a:t> </a:t>
            </a:r>
            <a:r>
              <a:rPr lang="en-US" altLang="ja-JP" sz="3600" dirty="0" smtClean="0"/>
              <a:t>scale</a:t>
            </a:r>
            <a:endParaRPr kumimoji="1" lang="ja-JP" altLang="en-US" sz="3600" dirty="0"/>
          </a:p>
        </p:txBody>
      </p:sp>
      <p:sp>
        <p:nvSpPr>
          <p:cNvPr id="7" name="右矢印 6"/>
          <p:cNvSpPr/>
          <p:nvPr/>
        </p:nvSpPr>
        <p:spPr>
          <a:xfrm>
            <a:off x="4219222" y="2921003"/>
            <a:ext cx="536222" cy="3668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8" name="オブジェクト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7040566"/>
              </p:ext>
            </p:extLst>
          </p:nvPr>
        </p:nvGraphicFramePr>
        <p:xfrm>
          <a:off x="1666523" y="2483559"/>
          <a:ext cx="56134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1" name="Word 文書" r:id="rId5" imgW="5613400" imgH="508000" progId="Word.Document.12">
                  <p:link updateAutomatic="1"/>
                </p:oleObj>
              </mc:Choice>
              <mc:Fallback>
                <p:oleObj name="Word 文書" r:id="rId5" imgW="5613400" imgH="5080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66523" y="2483559"/>
                        <a:ext cx="56134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正方形/長方形 8"/>
          <p:cNvSpPr/>
          <p:nvPr/>
        </p:nvSpPr>
        <p:spPr>
          <a:xfrm>
            <a:off x="254001" y="945446"/>
            <a:ext cx="5657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dirty="0" smtClean="0"/>
              <a:t>・</a:t>
            </a:r>
            <a:r>
              <a:rPr lang="en-US" altLang="ja-JP" sz="2400" dirty="0" smtClean="0"/>
              <a:t>Large value of </a:t>
            </a:r>
            <a:r>
              <a:rPr lang="en-US" altLang="ja-JP" sz="2400" dirty="0" err="1"/>
              <a:t>P</a:t>
            </a:r>
            <a:r>
              <a:rPr lang="en-US" altLang="ja-JP" sz="2400" baseline="-25000" dirty="0" err="1"/>
              <a:t>θ</a:t>
            </a:r>
            <a:r>
              <a:rPr lang="en-US" altLang="ja-JP" sz="2400" dirty="0" smtClean="0"/>
              <a:t>/β</a:t>
            </a:r>
            <a:r>
              <a:rPr lang="en-US" altLang="ja-JP" sz="2400" dirty="0" err="1" smtClean="0"/>
              <a:t>γmc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as function of [</a:t>
            </a:r>
            <a:r>
              <a:rPr lang="en-US" altLang="ja-JP" sz="2400" dirty="0" err="1"/>
              <a:t>Bρ</a:t>
            </a:r>
            <a:r>
              <a:rPr lang="en-US" altLang="ja-JP" sz="2400" dirty="0" smtClean="0"/>
              <a:t>].</a:t>
            </a:r>
            <a:endParaRPr lang="ja-JP" altLang="en-US" sz="2400" dirty="0"/>
          </a:p>
        </p:txBody>
      </p:sp>
      <p:sp>
        <p:nvSpPr>
          <p:cNvPr id="10" name="正方形/長方形 9"/>
          <p:cNvSpPr/>
          <p:nvPr/>
        </p:nvSpPr>
        <p:spPr>
          <a:xfrm>
            <a:off x="310445" y="4937903"/>
            <a:ext cx="7944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400" dirty="0" smtClean="0"/>
              <a:t>・</a:t>
            </a:r>
            <a:r>
              <a:rPr lang="en-US" altLang="ja-JP" sz="2400" dirty="0" smtClean="0"/>
              <a:t>Normalized </a:t>
            </a:r>
            <a:r>
              <a:rPr lang="en-US" altLang="ja-JP" sz="2400" dirty="0" err="1" smtClean="0"/>
              <a:t>P</a:t>
            </a:r>
            <a:r>
              <a:rPr lang="en-US" altLang="ja-JP" sz="2400" baseline="-25000" dirty="0" err="1" smtClean="0"/>
              <a:t>θ</a:t>
            </a:r>
            <a:r>
              <a:rPr lang="en-US" altLang="ja-JP" sz="2400" dirty="0"/>
              <a:t>/</a:t>
            </a:r>
            <a:r>
              <a:rPr lang="en-US" altLang="ja-JP" sz="2400" dirty="0" smtClean="0"/>
              <a:t>mc has similar large values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for all [</a:t>
            </a:r>
            <a:r>
              <a:rPr lang="en-US" altLang="ja-JP" sz="2400" dirty="0" err="1" smtClean="0"/>
              <a:t>Bρ</a:t>
            </a:r>
            <a:r>
              <a:rPr lang="en-US" altLang="ja-JP" sz="2400" dirty="0" smtClean="0"/>
              <a:t>].</a:t>
            </a:r>
            <a:endParaRPr lang="ja-JP" altLang="en-US" sz="2400" dirty="0"/>
          </a:p>
        </p:txBody>
      </p:sp>
      <p:sp>
        <p:nvSpPr>
          <p:cNvPr id="14" name="Rectangle 17"/>
          <p:cNvSpPr/>
          <p:nvPr/>
        </p:nvSpPr>
        <p:spPr>
          <a:xfrm>
            <a:off x="3033894" y="5652915"/>
            <a:ext cx="3654780" cy="776568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33</a:t>
            </a:fld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6653498" y="1889667"/>
            <a:ext cx="1453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“Normalized”</a:t>
            </a:r>
            <a:endParaRPr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1610079" y="1889667"/>
            <a:ext cx="169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“</a:t>
            </a:r>
            <a:r>
              <a:rPr lang="en-US" altLang="ja-JP" dirty="0" err="1" smtClean="0"/>
              <a:t>Unnormalized</a:t>
            </a:r>
            <a:r>
              <a:rPr lang="en-US" altLang="ja-JP" dirty="0" smtClean="0"/>
              <a:t>”</a:t>
            </a:r>
            <a:endParaRPr lang="ja-JP" altLang="en-US" dirty="0"/>
          </a:p>
        </p:txBody>
      </p:sp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1002996"/>
              </p:ext>
            </p:extLst>
          </p:nvPr>
        </p:nvGraphicFramePr>
        <p:xfrm>
          <a:off x="2914649" y="5763537"/>
          <a:ext cx="3822700" cy="66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2" name="Word 文書" r:id="rId7" imgW="5613400" imgH="977900" progId="Word.Document.12">
                  <p:link updateAutomatic="1"/>
                </p:oleObj>
              </mc:Choice>
              <mc:Fallback>
                <p:oleObj name="Word 文書" r:id="rId7" imgW="5613400" imgH="9779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14649" y="5763537"/>
                        <a:ext cx="3822700" cy="665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4806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34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47817" y="452477"/>
            <a:ext cx="769979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Canonical angular momentum of beam enters </a:t>
            </a:r>
            <a:r>
              <a:rPr kumimoji="1" lang="en-US" altLang="ja-JP" sz="2400" dirty="0" err="1" smtClean="0"/>
              <a:t>rms</a:t>
            </a:r>
            <a:r>
              <a:rPr kumimoji="1" lang="en-US" altLang="ja-JP" sz="2400" dirty="0" smtClean="0"/>
              <a:t> envelope </a:t>
            </a:r>
          </a:p>
          <a:p>
            <a:pPr algn="ctr"/>
            <a:r>
              <a:rPr kumimoji="1" lang="en-US" altLang="ja-JP" sz="2400" dirty="0" smtClean="0"/>
              <a:t>equation</a:t>
            </a:r>
            <a:r>
              <a:rPr lang="en-US" altLang="ja-JP" sz="2400" dirty="0" smtClean="0"/>
              <a:t> in terms of an </a:t>
            </a:r>
            <a:r>
              <a:rPr lang="en-US" altLang="ja-JP" sz="2400" dirty="0" err="1" smtClean="0"/>
              <a:t>emittance</a:t>
            </a:r>
            <a:r>
              <a:rPr lang="en-US" altLang="ja-JP" sz="2400" dirty="0" smtClean="0"/>
              <a:t>-like defocusing term.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33296" y="1485884"/>
            <a:ext cx="7825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Envelope equation for coasting axisymmetric beam without space-charge</a:t>
            </a:r>
            <a:endParaRPr kumimoji="1" lang="ja-JP" altLang="en-US" sz="2000" dirty="0"/>
          </a:p>
        </p:txBody>
      </p:sp>
      <p:cxnSp>
        <p:nvCxnSpPr>
          <p:cNvPr id="8" name="直線矢印コネクタ 7"/>
          <p:cNvCxnSpPr/>
          <p:nvPr/>
        </p:nvCxnSpPr>
        <p:spPr>
          <a:xfrm flipV="1">
            <a:off x="409222" y="1714161"/>
            <a:ext cx="424074" cy="7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H="1">
            <a:off x="4191000" y="2539998"/>
            <a:ext cx="127000" cy="5097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/>
          <p:nvPr/>
        </p:nvCxnSpPr>
        <p:spPr>
          <a:xfrm>
            <a:off x="5387623" y="2539998"/>
            <a:ext cx="214488" cy="523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オブジェクト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288756"/>
              </p:ext>
            </p:extLst>
          </p:nvPr>
        </p:nvGraphicFramePr>
        <p:xfrm>
          <a:off x="747817" y="2043280"/>
          <a:ext cx="2157589" cy="36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1" name="Word 文書" r:id="rId3" imgW="5613400" imgH="939800" progId="Word.Document.12">
                  <p:link updateAutomatic="1"/>
                </p:oleObj>
              </mc:Choice>
              <mc:Fallback>
                <p:oleObj name="Word 文書" r:id="rId3" imgW="5613400" imgH="9398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7817" y="2043280"/>
                        <a:ext cx="2157589" cy="36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テキスト ボックス 18"/>
          <p:cNvSpPr txBox="1"/>
          <p:nvPr/>
        </p:nvSpPr>
        <p:spPr>
          <a:xfrm>
            <a:off x="3314821" y="3063899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Applied Focus</a:t>
            </a:r>
            <a:endParaRPr kumimoji="1" lang="ja-JP" altLang="en-US" dirty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175956" y="3049788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Emittance</a:t>
            </a:r>
            <a:r>
              <a:rPr kumimoji="1" lang="en-US" altLang="ja-JP" dirty="0" smtClean="0"/>
              <a:t> Defocus</a:t>
            </a:r>
            <a:endParaRPr kumimoji="1" lang="ja-JP" altLang="en-US" dirty="0"/>
          </a:p>
        </p:txBody>
      </p:sp>
      <p:graphicFrame>
        <p:nvGraphicFramePr>
          <p:cNvPr id="21" name="オブジェクト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258328"/>
              </p:ext>
            </p:extLst>
          </p:nvPr>
        </p:nvGraphicFramePr>
        <p:xfrm>
          <a:off x="1186074" y="3719335"/>
          <a:ext cx="6964768" cy="519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2" name="Word 文書" r:id="rId5" imgW="5613400" imgH="419100" progId="Word.Document.12">
                  <p:link updateAutomatic="1"/>
                </p:oleObj>
              </mc:Choice>
              <mc:Fallback>
                <p:oleObj name="Word 文書" r:id="rId5" imgW="5613400" imgH="4191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86074" y="3719335"/>
                        <a:ext cx="6964768" cy="519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線矢印コネクタ 21"/>
          <p:cNvCxnSpPr/>
          <p:nvPr/>
        </p:nvCxnSpPr>
        <p:spPr>
          <a:xfrm flipV="1">
            <a:off x="409222" y="4420672"/>
            <a:ext cx="424074" cy="7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985696" y="4239329"/>
            <a:ext cx="4872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For beam with canonical angular momentum</a:t>
            </a:r>
            <a:endParaRPr kumimoji="1" lang="ja-JP" altLang="en-US" sz="2000" dirty="0"/>
          </a:p>
        </p:txBody>
      </p:sp>
      <p:graphicFrame>
        <p:nvGraphicFramePr>
          <p:cNvPr id="24" name="オブジェクト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867376"/>
              </p:ext>
            </p:extLst>
          </p:nvPr>
        </p:nvGraphicFramePr>
        <p:xfrm>
          <a:off x="2074331" y="4784231"/>
          <a:ext cx="4782256" cy="833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3" name="Word 文書" r:id="rId7" imgW="5613400" imgH="977900" progId="Word.Document.12">
                  <p:link updateAutomatic="1"/>
                </p:oleObj>
              </mc:Choice>
              <mc:Fallback>
                <p:oleObj name="Word 文書" r:id="rId7" imgW="5613400" imgH="9779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74331" y="4784231"/>
                        <a:ext cx="4782256" cy="833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テキスト ボックス 24"/>
          <p:cNvSpPr txBox="1"/>
          <p:nvPr/>
        </p:nvSpPr>
        <p:spPr>
          <a:xfrm>
            <a:off x="1975552" y="5870223"/>
            <a:ext cx="117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Therefore,</a:t>
            </a:r>
            <a:endParaRPr kumimoji="1" lang="ja-JP" altLang="en-US" dirty="0"/>
          </a:p>
        </p:txBody>
      </p:sp>
      <p:graphicFrame>
        <p:nvGraphicFramePr>
          <p:cNvPr id="14" name="オブジェクト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674814"/>
              </p:ext>
            </p:extLst>
          </p:nvPr>
        </p:nvGraphicFramePr>
        <p:xfrm>
          <a:off x="2743905" y="5704775"/>
          <a:ext cx="5045065" cy="776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4" name="Word 文書" r:id="rId9" imgW="5613400" imgH="863600" progId="Word.Document.12">
                  <p:link updateAutomatic="1"/>
                </p:oleObj>
              </mc:Choice>
              <mc:Fallback>
                <p:oleObj name="Word 文書" r:id="rId9" imgW="5613400" imgH="8636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43905" y="5704775"/>
                        <a:ext cx="5045065" cy="776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オブジェクト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930641"/>
              </p:ext>
            </p:extLst>
          </p:nvPr>
        </p:nvGraphicFramePr>
        <p:xfrm>
          <a:off x="2377512" y="1906226"/>
          <a:ext cx="3880976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5" name="Word 文書" r:id="rId11" imgW="5613400" imgH="1041400" progId="Word.Document.12">
                  <p:link updateAutomatic="1"/>
                </p:oleObj>
              </mc:Choice>
              <mc:Fallback>
                <p:oleObj name="Word 文書" r:id="rId11" imgW="5613400" imgH="10414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77512" y="1906226"/>
                        <a:ext cx="3880976" cy="7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96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411736"/>
              </p:ext>
            </p:extLst>
          </p:nvPr>
        </p:nvGraphicFramePr>
        <p:xfrm>
          <a:off x="1693333" y="2057039"/>
          <a:ext cx="5967614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0970"/>
                <a:gridCol w="1870970"/>
                <a:gridCol w="2225674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Accelerator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Particle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Norm </a:t>
                      </a:r>
                      <a:r>
                        <a:rPr kumimoji="1" lang="en-US" altLang="ja-JP" sz="2400" dirty="0" err="1" smtClean="0"/>
                        <a:t>emittance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J-PARC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Proton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4 </a:t>
                      </a:r>
                      <a:r>
                        <a:rPr kumimoji="1" lang="en-US" altLang="ja-JP" sz="2400" dirty="0" err="1" smtClean="0"/>
                        <a:t>mm.mrad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KEK-PS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Proton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10</a:t>
                      </a:r>
                      <a:r>
                        <a:rPr kumimoji="1" lang="en-US" altLang="ja-JP" sz="2400" baseline="0" dirty="0" smtClean="0"/>
                        <a:t> </a:t>
                      </a:r>
                      <a:r>
                        <a:rPr kumimoji="1" lang="en-US" altLang="ja-JP" sz="2400" dirty="0" err="1" smtClean="0"/>
                        <a:t>mm.mrad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CERN-PS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Proton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/>
                        <a:t>10 </a:t>
                      </a:r>
                      <a:r>
                        <a:rPr kumimoji="1" lang="en-US" altLang="ja-JP" sz="2400" dirty="0" err="1" smtClean="0"/>
                        <a:t>mm.mrad</a:t>
                      </a:r>
                      <a:endParaRPr kumimoji="1" lang="ja-JP" altLang="en-US" sz="2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TEVATRON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Proton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/>
                        <a:t>20</a:t>
                      </a:r>
                      <a:r>
                        <a:rPr kumimoji="1" lang="en-US" altLang="ja-JP" sz="2400" baseline="0" dirty="0" smtClean="0"/>
                        <a:t> </a:t>
                      </a:r>
                      <a:r>
                        <a:rPr kumimoji="1" lang="en-US" altLang="ja-JP" sz="2400" dirty="0" err="1" smtClean="0"/>
                        <a:t>mm.mrad</a:t>
                      </a:r>
                      <a:endParaRPr kumimoji="1" lang="ja-JP" altLang="en-US" sz="2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SPS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Proton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/>
                        <a:t>3.5 </a:t>
                      </a:r>
                      <a:r>
                        <a:rPr kumimoji="1" lang="en-US" altLang="ja-JP" sz="2400" dirty="0" err="1" smtClean="0"/>
                        <a:t>mm.mrad</a:t>
                      </a:r>
                      <a:endParaRPr kumimoji="1" lang="ja-JP" altLang="en-US" sz="2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FRIB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smtClean="0"/>
                        <a:t>Uranium</a:t>
                      </a:r>
                      <a:endParaRPr kumimoji="1" lang="ja-JP" alt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dirty="0" smtClean="0"/>
                        <a:t>0.5 </a:t>
                      </a:r>
                      <a:r>
                        <a:rPr kumimoji="1" lang="en-US" altLang="ja-JP" sz="2400" dirty="0" err="1" smtClean="0"/>
                        <a:t>mm.mrad</a:t>
                      </a:r>
                      <a:endParaRPr kumimoji="1" lang="ja-JP" altLang="en-US" sz="2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2610483" y="1524335"/>
            <a:ext cx="4264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In the case of proton accelerator</a:t>
            </a:r>
            <a:endParaRPr kumimoji="1" lang="ja-JP" altLang="en-US" sz="24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671" y="221057"/>
            <a:ext cx="89889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b="1" dirty="0" smtClean="0">
                <a:latin typeface="Arial"/>
                <a:cs typeface="Arial"/>
              </a:rPr>
              <a:t>Normalized </a:t>
            </a:r>
            <a:r>
              <a:rPr kumimoji="1" lang="en-US" altLang="ja-JP" sz="3200" b="1" dirty="0" err="1" smtClean="0">
                <a:latin typeface="Arial"/>
                <a:cs typeface="Arial"/>
              </a:rPr>
              <a:t>emittance</a:t>
            </a:r>
            <a:r>
              <a:rPr kumimoji="1" lang="en-US" altLang="ja-JP" sz="3200" b="1" dirty="0" smtClean="0">
                <a:latin typeface="Arial"/>
                <a:cs typeface="Arial"/>
              </a:rPr>
              <a:t> of several accelerators </a:t>
            </a:r>
          </a:p>
          <a:p>
            <a:pPr algn="ctr"/>
            <a:r>
              <a:rPr kumimoji="1" lang="en-US" altLang="ja-JP" sz="3200" b="1" dirty="0" smtClean="0">
                <a:latin typeface="Arial"/>
                <a:cs typeface="Arial"/>
              </a:rPr>
              <a:t>around the world</a:t>
            </a:r>
            <a:endParaRPr kumimoji="1" lang="ja-JP" altLang="en-US" sz="3200" b="1" dirty="0">
              <a:latin typeface="Arial"/>
              <a:cs typeface="Arial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06328" y="5670178"/>
            <a:ext cx="828604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sz="2400" dirty="0" smtClean="0"/>
              <a:t>Taking </a:t>
            </a:r>
            <a:r>
              <a:rPr lang="en-US" altLang="ja-JP" sz="2400" dirty="0" err="1" smtClean="0"/>
              <a:t>P</a:t>
            </a:r>
            <a:r>
              <a:rPr lang="en-US" altLang="ja-JP" sz="2400" baseline="-25000" dirty="0" err="1" smtClean="0"/>
              <a:t>θ</a:t>
            </a:r>
            <a:r>
              <a:rPr lang="en-US" altLang="ja-JP" sz="2400" dirty="0" smtClean="0"/>
              <a:t>/mc = 4 mm</a:t>
            </a:r>
            <a:r>
              <a:rPr lang="ja-JP" altLang="en-US" sz="2400" dirty="0" smtClean="0"/>
              <a:t>・</a:t>
            </a:r>
            <a:r>
              <a:rPr lang="en-US" altLang="ja-JP" sz="2400" dirty="0" err="1" smtClean="0"/>
              <a:t>mrad</a:t>
            </a:r>
            <a:r>
              <a:rPr lang="en-US" altLang="ja-JP" sz="2400" dirty="0" smtClean="0"/>
              <a:t> for a large single particle value l</a:t>
            </a:r>
            <a:r>
              <a:rPr kumimoji="1" lang="en-US" altLang="ja-JP" sz="2400" dirty="0" smtClean="0"/>
              <a:t>ooks</a:t>
            </a:r>
          </a:p>
          <a:p>
            <a:r>
              <a:rPr kumimoji="1" lang="en-US" altLang="ja-JP" sz="2400" dirty="0" smtClean="0"/>
              <a:t>surprisingly consistent with many “</a:t>
            </a:r>
            <a:r>
              <a:rPr kumimoji="1" lang="en-US" altLang="ja-JP" sz="2400" dirty="0" err="1" smtClean="0"/>
              <a:t>emittance</a:t>
            </a:r>
            <a:r>
              <a:rPr kumimoji="1" lang="en-US" altLang="ja-JP" sz="2400" dirty="0" smtClean="0"/>
              <a:t>” defocused beams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3190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Theory_order_conf_Brho0.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92" y="3140567"/>
            <a:ext cx="4484512" cy="358760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17601" y="308670"/>
            <a:ext cx="89586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 smtClean="0">
                <a:latin typeface="Arial"/>
                <a:cs typeface="Arial"/>
              </a:rPr>
              <a:t>Check magnitude of theoretical radial kick</a:t>
            </a:r>
          </a:p>
          <a:p>
            <a:pPr algn="ctr"/>
            <a:r>
              <a:rPr lang="en-US" altLang="ja-JP" sz="2800" b="1" dirty="0" smtClean="0">
                <a:latin typeface="Arial"/>
                <a:cs typeface="Arial"/>
              </a:rPr>
              <a:t>in </a:t>
            </a:r>
            <a:r>
              <a:rPr lang="en-US" altLang="ja-JP" sz="2800" b="1" dirty="0">
                <a:latin typeface="Arial"/>
                <a:cs typeface="Arial"/>
              </a:rPr>
              <a:t>each order </a:t>
            </a:r>
            <a:r>
              <a:rPr lang="en-US" altLang="ja-JP" sz="2800" b="1" dirty="0" smtClean="0">
                <a:latin typeface="Arial"/>
                <a:cs typeface="Arial"/>
              </a:rPr>
              <a:t>through thin coil nonlinear solenoid</a:t>
            </a:r>
            <a:endParaRPr kumimoji="1" lang="ja-JP" altLang="en-US" sz="2800" b="1" dirty="0">
              <a:latin typeface="Arial"/>
              <a:cs typeface="Arial"/>
            </a:endParaRPr>
          </a:p>
        </p:txBody>
      </p:sp>
      <p:graphicFrame>
        <p:nvGraphicFramePr>
          <p:cNvPr id="9" name="オブジェクト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700192"/>
              </p:ext>
            </p:extLst>
          </p:nvPr>
        </p:nvGraphicFramePr>
        <p:xfrm>
          <a:off x="1209964" y="2441046"/>
          <a:ext cx="6661150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9" name="Word 文書" r:id="rId4" imgW="5613400" imgH="762000" progId="Word.Document.12">
                  <p:link updateAutomatic="1"/>
                </p:oleObj>
              </mc:Choice>
              <mc:Fallback>
                <p:oleObj name="Word 文書" r:id="rId4" imgW="5613400" imgH="7620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9964" y="2441046"/>
                        <a:ext cx="6661150" cy="903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36</a:t>
            </a:fld>
            <a:endParaRPr kumimoji="1" lang="ja-JP" altLang="en-US"/>
          </a:p>
        </p:txBody>
      </p:sp>
      <p:graphicFrame>
        <p:nvGraphicFramePr>
          <p:cNvPr id="3" name="オブジェクト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643790"/>
              </p:ext>
            </p:extLst>
          </p:nvPr>
        </p:nvGraphicFramePr>
        <p:xfrm>
          <a:off x="1111187" y="1255890"/>
          <a:ext cx="6946258" cy="980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0" name="文書" r:id="rId6" imgW="5397500" imgH="762000" progId="Word.Document.12">
                  <p:link updateAutomatic="1"/>
                </p:oleObj>
              </mc:Choice>
              <mc:Fallback>
                <p:oleObj name="文書" r:id="rId6" imgW="5397500" imgH="7620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1187" y="1255890"/>
                        <a:ext cx="6946258" cy="9806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テキスト ボックス 6"/>
          <p:cNvSpPr txBox="1"/>
          <p:nvPr/>
        </p:nvSpPr>
        <p:spPr>
          <a:xfrm>
            <a:off x="6625316" y="4569556"/>
            <a:ext cx="241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Cut off n=5 should be</a:t>
            </a:r>
          </a:p>
          <a:p>
            <a:r>
              <a:rPr lang="en-US" altLang="ja-JP" dirty="0"/>
              <a:t>a</a:t>
            </a:r>
            <a:r>
              <a:rPr lang="en-US" altLang="ja-JP" dirty="0" smtClean="0"/>
              <a:t>cceptable for all cases.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8346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ボックス 12"/>
          <p:cNvSpPr txBox="1"/>
          <p:nvPr/>
        </p:nvSpPr>
        <p:spPr>
          <a:xfrm>
            <a:off x="471313" y="5250695"/>
            <a:ext cx="8077200" cy="12718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17474" y="3613263"/>
            <a:ext cx="7977416" cy="12718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41866" y="1425220"/>
            <a:ext cx="7910689" cy="19914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1918"/>
          </a:xfrm>
        </p:spPr>
        <p:txBody>
          <a:bodyPr/>
          <a:lstStyle/>
          <a:p>
            <a:r>
              <a:rPr kumimoji="1" lang="en-US" altLang="ja-JP" b="1" dirty="0" smtClean="0">
                <a:latin typeface="Arial"/>
                <a:cs typeface="Arial"/>
              </a:rPr>
              <a:t>Conclusions</a:t>
            </a:r>
            <a:endParaRPr kumimoji="1" lang="ja-JP" altLang="en-US" b="1" dirty="0">
              <a:latin typeface="Arial"/>
              <a:cs typeface="Arial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70090" y="1440369"/>
            <a:ext cx="79953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</a:t>
            </a:r>
            <a:r>
              <a:rPr kumimoji="1" lang="en-US" altLang="ja-JP" sz="2800" dirty="0" smtClean="0"/>
              <a:t>Theoretical formula works well except where radius </a:t>
            </a:r>
          </a:p>
          <a:p>
            <a:r>
              <a:rPr lang="en-US" altLang="ja-JP" sz="2800" dirty="0"/>
              <a:t> </a:t>
            </a:r>
            <a:r>
              <a:rPr lang="en-US" altLang="ja-JP" sz="2800" dirty="0" smtClean="0"/>
              <a:t> </a:t>
            </a:r>
            <a:r>
              <a:rPr kumimoji="1" lang="en-US" altLang="ja-JP" sz="2800" dirty="0" smtClean="0"/>
              <a:t>changes a lot ([</a:t>
            </a:r>
            <a:r>
              <a:rPr kumimoji="1" lang="en-US" altLang="ja-JP" sz="2800" dirty="0" err="1" smtClean="0"/>
              <a:t>Bρ</a:t>
            </a:r>
            <a:r>
              <a:rPr kumimoji="1" lang="en-US" altLang="ja-JP" sz="2800" dirty="0" smtClean="0"/>
              <a:t>] small).</a:t>
            </a:r>
            <a:endParaRPr kumimoji="1" lang="ja-JP" altLang="en-US" sz="2800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01411" y="2394476"/>
            <a:ext cx="366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- Will submit for publication</a:t>
            </a:r>
            <a:endParaRPr kumimoji="1" lang="ja-JP" altLang="en-US" sz="2400" dirty="0"/>
          </a:p>
        </p:txBody>
      </p:sp>
      <p:sp>
        <p:nvSpPr>
          <p:cNvPr id="4" name="正方形/長方形 3"/>
          <p:cNvSpPr/>
          <p:nvPr/>
        </p:nvSpPr>
        <p:spPr>
          <a:xfrm>
            <a:off x="570090" y="3630498"/>
            <a:ext cx="2323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/>
              <a:t>・</a:t>
            </a:r>
            <a:r>
              <a:rPr lang="en-US" altLang="ja-JP" sz="2800" dirty="0" smtClean="0"/>
              <a:t>Future work : </a:t>
            </a:r>
            <a:endParaRPr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94811" y="3684819"/>
            <a:ext cx="56718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2400" dirty="0" smtClean="0"/>
              <a:t>Use formula to derive a theory of </a:t>
            </a:r>
            <a:r>
              <a:rPr kumimoji="1" lang="en-US" altLang="ja-JP" sz="2400" dirty="0" err="1" smtClean="0"/>
              <a:t>emittance</a:t>
            </a:r>
            <a:r>
              <a:rPr kumimoji="1" lang="en-US" altLang="ja-JP" sz="2400" dirty="0" smtClean="0"/>
              <a:t> growth from applied field nonlinearity to guide choice of solenoid parameters in lab.</a:t>
            </a:r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414869" y="5250695"/>
            <a:ext cx="1211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 smtClean="0"/>
              <a:t>・</a:t>
            </a:r>
            <a:r>
              <a:rPr lang="en-US" altLang="ja-JP" sz="2800" dirty="0" smtClean="0"/>
              <a:t>Goal : </a:t>
            </a:r>
            <a:endParaRPr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84276" y="5291789"/>
            <a:ext cx="694730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ja-JP" sz="2400" dirty="0" smtClean="0"/>
              <a:t>Provide users acce</a:t>
            </a:r>
            <a:r>
              <a:rPr lang="en-US" altLang="ja-JP" sz="2400" dirty="0" smtClean="0"/>
              <a:t>ptable</a:t>
            </a:r>
            <a:r>
              <a:rPr kumimoji="1" lang="en-US" altLang="ja-JP" sz="2400" dirty="0" smtClean="0"/>
              <a:t> aspect ratio </a:t>
            </a:r>
            <a:r>
              <a:rPr lang="en-US" altLang="ja-JP" sz="2400" dirty="0" smtClean="0"/>
              <a:t>solenoids</a:t>
            </a:r>
            <a:r>
              <a:rPr kumimoji="1" lang="en-US" altLang="ja-JP" sz="2400" dirty="0" smtClean="0"/>
              <a:t> with no simulations needed, for typical iron-free and iron solenoid designs.</a:t>
            </a:r>
            <a:endParaRPr kumimoji="1" lang="ja-JP" altLang="en-US" sz="2400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37</a:t>
            </a:fld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1411" y="2813935"/>
            <a:ext cx="5312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- Can now confidently apply in next steps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629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38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667000" y="2761944"/>
            <a:ext cx="37087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smtClean="0">
                <a:latin typeface="Arial"/>
                <a:cs typeface="Arial"/>
              </a:rPr>
              <a:t>Extra Slides</a:t>
            </a:r>
            <a:endParaRPr kumimoji="1" lang="ja-JP" alt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74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33529"/>
            <a:ext cx="8229600" cy="713140"/>
          </a:xfrm>
        </p:spPr>
        <p:txBody>
          <a:bodyPr>
            <a:normAutofit fontScale="90000"/>
          </a:bodyPr>
          <a:lstStyle/>
          <a:p>
            <a:r>
              <a:rPr kumimoji="1" lang="en-US" altLang="ja-JP" sz="3600" dirty="0" smtClean="0"/>
              <a:t>Initial Proton condition of simulations (Case1)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39</a:t>
            </a:fld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688643" y="776114"/>
            <a:ext cx="21639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200" dirty="0" smtClean="0"/>
              <a:t>Main parameters</a:t>
            </a:r>
            <a:endParaRPr lang="ja-JP" altLang="en-US" sz="2200" dirty="0"/>
          </a:p>
        </p:txBody>
      </p:sp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184436"/>
              </p:ext>
            </p:extLst>
          </p:nvPr>
        </p:nvGraphicFramePr>
        <p:xfrm>
          <a:off x="1905001" y="1242777"/>
          <a:ext cx="5639936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968"/>
                <a:gridCol w="2819968"/>
              </a:tblGrid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Initial position of x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0.05*R ~ 0.9*R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position of y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position of z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-10 m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velocity of x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velocity of y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velocity of z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3.22*10</a:t>
                      </a:r>
                      <a:r>
                        <a:rPr lang="en-US" altLang="ja-JP" sz="1600" baseline="30000" dirty="0" smtClean="0"/>
                        <a:t>-2</a:t>
                      </a:r>
                      <a:r>
                        <a:rPr lang="en-US" altLang="ja-JP" sz="1600" baseline="0" dirty="0" smtClean="0"/>
                        <a:t>*c</a:t>
                      </a:r>
                      <a:r>
                        <a:rPr lang="en-US" altLang="ja-JP" sz="1600" dirty="0" smtClean="0"/>
                        <a:t> ~</a:t>
                      </a:r>
                      <a:r>
                        <a:rPr lang="en-US" altLang="ja-JP" sz="1600" baseline="0" dirty="0" smtClean="0"/>
                        <a:t> </a:t>
                      </a:r>
                      <a:r>
                        <a:rPr lang="en-US" altLang="ja-JP" sz="1600" dirty="0" smtClean="0"/>
                        <a:t> 0.955*c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Final position of z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10 m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err="1" smtClean="0"/>
                        <a:t>P</a:t>
                      </a:r>
                      <a:r>
                        <a:rPr lang="en-US" altLang="ja-JP" sz="1600" baseline="-25000" dirty="0" err="1" smtClean="0"/>
                        <a:t>θ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Number of simulation step 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3000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err="1" smtClean="0"/>
                        <a:t>Bρ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0.1 to 10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Solenoid length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30 cm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Solenoid radius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8 cm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Center of magnetic field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1Tesla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正方形/長方形 12"/>
          <p:cNvSpPr/>
          <p:nvPr/>
        </p:nvSpPr>
        <p:spPr>
          <a:xfrm>
            <a:off x="314469" y="5971174"/>
            <a:ext cx="81281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- After finish single particle simulations, calculate several physical quantities.</a:t>
            </a:r>
          </a:p>
        </p:txBody>
      </p:sp>
      <p:graphicFrame>
        <p:nvGraphicFramePr>
          <p:cNvPr id="14" name="オブジェクト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626895"/>
              </p:ext>
            </p:extLst>
          </p:nvPr>
        </p:nvGraphicFramePr>
        <p:xfrm>
          <a:off x="4977672" y="6413617"/>
          <a:ext cx="4136698" cy="421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04" name="Word 文書" r:id="rId3" imgW="5613400" imgH="571500" progId="Word.Document.12">
                  <p:link updateAutomatic="1"/>
                </p:oleObj>
              </mc:Choice>
              <mc:Fallback>
                <p:oleObj name="Word 文書" r:id="rId3" imgW="5613400" imgH="5715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77672" y="6413617"/>
                        <a:ext cx="4136698" cy="421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正方形/長方形 14"/>
          <p:cNvSpPr/>
          <p:nvPr/>
        </p:nvSpPr>
        <p:spPr>
          <a:xfrm>
            <a:off x="342691" y="5606459"/>
            <a:ext cx="8563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/>
              <a:t>- We apply the magnetic fields of thin coil solenoid given from Maxwell equation.</a:t>
            </a:r>
          </a:p>
        </p:txBody>
      </p:sp>
    </p:spTree>
    <p:extLst>
      <p:ext uri="{BB962C8B-B14F-4D97-AF65-F5344CB8AC3E}">
        <p14:creationId xmlns:p14="http://schemas.microsoft.com/office/powerpoint/2010/main" val="279819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61750"/>
            <a:ext cx="8229600" cy="741362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About myself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22078-9712-9647-B615-18E3EED93B53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8667" y="903112"/>
            <a:ext cx="2903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・</a:t>
            </a:r>
            <a:r>
              <a:rPr kumimoji="1" lang="en-US" altLang="ja-JP" sz="2800" dirty="0" smtClean="0"/>
              <a:t>I’m Kazuya Osaki.</a:t>
            </a:r>
            <a:endParaRPr kumimoji="1" lang="ja-JP" altLang="en-US" sz="28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8667" y="1648181"/>
            <a:ext cx="3846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・</a:t>
            </a:r>
            <a:r>
              <a:rPr kumimoji="1" lang="en-US" altLang="ja-JP" sz="2800" dirty="0" smtClean="0"/>
              <a:t>Third-year PhD student.</a:t>
            </a:r>
            <a:endParaRPr kumimoji="1" lang="ja-JP" altLang="en-US" sz="28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8667" y="3011412"/>
            <a:ext cx="82106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・</a:t>
            </a:r>
            <a:r>
              <a:rPr kumimoji="1" lang="en-US" altLang="ja-JP" sz="2800" dirty="0" smtClean="0"/>
              <a:t>I have been doing my research with analytic work and </a:t>
            </a:r>
          </a:p>
          <a:p>
            <a:r>
              <a:rPr lang="en-US" altLang="ja-JP" sz="2800" dirty="0"/>
              <a:t> </a:t>
            </a:r>
            <a:r>
              <a:rPr lang="en-US" altLang="ja-JP" sz="2800" dirty="0" smtClean="0"/>
              <a:t> numerical simulations.</a:t>
            </a:r>
            <a:endParaRPr kumimoji="1" lang="ja-JP" altLang="en-US" sz="28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8666" y="5726297"/>
            <a:ext cx="8805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</a:t>
            </a:r>
            <a:r>
              <a:rPr kumimoji="1" lang="en-US" altLang="ja-JP" sz="2800" dirty="0" smtClean="0"/>
              <a:t>I got </a:t>
            </a:r>
            <a:r>
              <a:rPr lang="en-US" altLang="ja-JP" sz="2800" dirty="0" smtClean="0"/>
              <a:t>the position at</a:t>
            </a:r>
            <a:r>
              <a:rPr kumimoji="1" lang="en-US" altLang="ja-JP" sz="2800" dirty="0" smtClean="0"/>
              <a:t> the accelerator division of laboratory </a:t>
            </a:r>
          </a:p>
          <a:p>
            <a:r>
              <a:rPr lang="en-US" altLang="ja-JP" sz="2800" dirty="0"/>
              <a:t> </a:t>
            </a:r>
            <a:r>
              <a:rPr lang="en-US" altLang="ja-JP" sz="2800" dirty="0" smtClean="0"/>
              <a:t> </a:t>
            </a:r>
            <a:r>
              <a:rPr kumimoji="1" lang="en-US" altLang="ja-JP" sz="2800" dirty="0" smtClean="0"/>
              <a:t>in Toshiba and start working from April 2016.</a:t>
            </a:r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8667" y="2343759"/>
            <a:ext cx="8348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・</a:t>
            </a:r>
            <a:r>
              <a:rPr kumimoji="1" lang="en-US" altLang="ja-JP" sz="2800" dirty="0" smtClean="0"/>
              <a:t>My hobby is </a:t>
            </a:r>
            <a:r>
              <a:rPr kumimoji="1" lang="en-US" altLang="ja-JP" sz="2800" dirty="0" err="1" smtClean="0"/>
              <a:t>Shogi</a:t>
            </a:r>
            <a:r>
              <a:rPr kumimoji="1" lang="en-US" altLang="ja-JP" sz="2800" dirty="0" smtClean="0"/>
              <a:t> (Japanese chess) and Table tennis !!</a:t>
            </a:r>
            <a:endParaRPr kumimoji="1" lang="ja-JP" altLang="en-US" sz="28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38667" y="4035779"/>
            <a:ext cx="855335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ja-JP" dirty="0"/>
              <a:t>“Parameter optimization for Doppler laser cooling of a low-energy heavy ion </a:t>
            </a:r>
            <a:r>
              <a:rPr lang="en-US" altLang="ja-JP" dirty="0" smtClean="0"/>
              <a:t>beam</a:t>
            </a:r>
          </a:p>
          <a:p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lang="en-US" altLang="ja-JP" dirty="0"/>
              <a:t>at the storage ring S-LSR”, </a:t>
            </a:r>
            <a:r>
              <a:rPr lang="en-US" altLang="ja-JP" dirty="0" err="1"/>
              <a:t>Prog</a:t>
            </a:r>
            <a:r>
              <a:rPr lang="en-US" altLang="ja-JP" dirty="0"/>
              <a:t>. </a:t>
            </a:r>
            <a:r>
              <a:rPr lang="en-US" altLang="ja-JP" dirty="0" err="1"/>
              <a:t>Theor</a:t>
            </a:r>
            <a:r>
              <a:rPr lang="en-US" altLang="ja-JP" dirty="0"/>
              <a:t>. Exp. Phys. 2014, </a:t>
            </a:r>
            <a:r>
              <a:rPr lang="en-US" altLang="ja-JP" dirty="0" smtClean="0"/>
              <a:t>053G01 </a:t>
            </a:r>
            <a:r>
              <a:rPr lang="en-US" altLang="ja-JP" b="1" u="sng" dirty="0" err="1" smtClean="0"/>
              <a:t>K.Osaki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H.Okamoto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8667" y="4950179"/>
            <a:ext cx="834813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ja-JP" dirty="0" smtClean="0"/>
              <a:t>“</a:t>
            </a:r>
            <a:r>
              <a:rPr lang="en-US" altLang="ja-JP" dirty="0"/>
              <a:t>Free-energy formula for </a:t>
            </a:r>
            <a:r>
              <a:rPr lang="en-US" altLang="ja-JP" dirty="0" err="1"/>
              <a:t>emittance</a:t>
            </a:r>
            <a:r>
              <a:rPr lang="en-US" altLang="ja-JP" dirty="0"/>
              <a:t> growth estimation in intense mismatched beams </a:t>
            </a:r>
            <a:r>
              <a:rPr lang="en-US" altLang="ja-JP" dirty="0" smtClean="0"/>
              <a:t>”</a:t>
            </a:r>
            <a:r>
              <a:rPr lang="en-US" altLang="ja-JP" dirty="0"/>
              <a:t>, </a:t>
            </a:r>
            <a:endParaRPr lang="en-US" altLang="ja-JP" dirty="0" smtClean="0"/>
          </a:p>
          <a:p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Prog</a:t>
            </a:r>
            <a:r>
              <a:rPr lang="en-US" altLang="ja-JP" dirty="0"/>
              <a:t>. </a:t>
            </a:r>
            <a:r>
              <a:rPr lang="en-US" altLang="ja-JP" dirty="0" err="1"/>
              <a:t>Theor</a:t>
            </a:r>
            <a:r>
              <a:rPr lang="en-US" altLang="ja-JP" dirty="0"/>
              <a:t>. Exp. Phys. </a:t>
            </a:r>
            <a:r>
              <a:rPr lang="en-US" altLang="ja-JP" dirty="0" smtClean="0"/>
              <a:t>2015 </a:t>
            </a:r>
            <a:r>
              <a:rPr lang="en-US" altLang="ja-JP" b="1" u="sng" dirty="0" err="1" smtClean="0"/>
              <a:t>K.Osaki</a:t>
            </a:r>
            <a:r>
              <a:rPr lang="en-US" altLang="ja-JP" dirty="0" smtClean="0"/>
              <a:t> and </a:t>
            </a:r>
            <a:r>
              <a:rPr lang="en-US" altLang="ja-JP" dirty="0" err="1" smtClean="0"/>
              <a:t>H.Okamoto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815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33529"/>
            <a:ext cx="8229600" cy="713140"/>
          </a:xfrm>
        </p:spPr>
        <p:txBody>
          <a:bodyPr>
            <a:normAutofit fontScale="90000"/>
          </a:bodyPr>
          <a:lstStyle/>
          <a:p>
            <a:r>
              <a:rPr lang="en-US" altLang="ja-JP" sz="3600" dirty="0"/>
              <a:t>Initial Proton </a:t>
            </a:r>
            <a:r>
              <a:rPr kumimoji="1" lang="en-US" altLang="ja-JP" sz="3600" dirty="0" smtClean="0"/>
              <a:t>condition of simulations (Case2)</a:t>
            </a:r>
            <a:endParaRPr kumimoji="1" lang="ja-JP" altLang="en-US" sz="3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40</a:t>
            </a:fld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688643" y="776114"/>
            <a:ext cx="216397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200" dirty="0" smtClean="0"/>
              <a:t>Main parameters</a:t>
            </a:r>
            <a:endParaRPr lang="ja-JP" altLang="en-US" sz="2200" dirty="0"/>
          </a:p>
        </p:txBody>
      </p:sp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245682"/>
              </p:ext>
            </p:extLst>
          </p:nvPr>
        </p:nvGraphicFramePr>
        <p:xfrm>
          <a:off x="1905001" y="1242777"/>
          <a:ext cx="5639936" cy="435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9968"/>
                <a:gridCol w="2819968"/>
              </a:tblGrid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Initial position of x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0.5*R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position of y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position of z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-10 m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velocity of x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velocity of y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2</a:t>
                      </a:r>
                      <a:r>
                        <a:rPr lang="en-US" altLang="ja-JP" sz="1600" dirty="0" smtClean="0"/>
                        <a:t>P</a:t>
                      </a:r>
                      <a:r>
                        <a:rPr lang="en-US" altLang="ja-JP" sz="1600" baseline="-25000" dirty="0" smtClean="0"/>
                        <a:t>θ</a:t>
                      </a:r>
                      <a:r>
                        <a:rPr kumimoji="1" lang="en-US" altLang="ja-JP" sz="1600" baseline="0" dirty="0" smtClean="0"/>
                        <a:t>/</a:t>
                      </a:r>
                      <a:r>
                        <a:rPr kumimoji="1" lang="en-US" altLang="ja-JP" sz="1600" baseline="0" dirty="0" err="1" smtClean="0"/>
                        <a:t>mγR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Initial velocity of z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3.22*10</a:t>
                      </a:r>
                      <a:r>
                        <a:rPr lang="en-US" altLang="ja-JP" sz="1600" baseline="30000" dirty="0" smtClean="0"/>
                        <a:t>-2</a:t>
                      </a:r>
                      <a:r>
                        <a:rPr lang="en-US" altLang="ja-JP" sz="1600" baseline="0" dirty="0" smtClean="0"/>
                        <a:t>*c</a:t>
                      </a:r>
                      <a:r>
                        <a:rPr lang="en-US" altLang="ja-JP" sz="1600" dirty="0" smtClean="0"/>
                        <a:t> ~</a:t>
                      </a:r>
                      <a:r>
                        <a:rPr lang="en-US" altLang="ja-JP" sz="1600" baseline="0" dirty="0" smtClean="0"/>
                        <a:t> </a:t>
                      </a:r>
                      <a:r>
                        <a:rPr lang="en-US" altLang="ja-JP" sz="1600" dirty="0" smtClean="0"/>
                        <a:t> 0.955*c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Final position of z</a:t>
                      </a:r>
                      <a:endParaRPr kumimoji="1" lang="ja-JP" altLang="en-US" sz="1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10 m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err="1" smtClean="0"/>
                        <a:t>P</a:t>
                      </a:r>
                      <a:r>
                        <a:rPr lang="en-US" altLang="ja-JP" sz="1600" baseline="-25000" dirty="0" err="1" smtClean="0"/>
                        <a:t>θ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 ~ mc*4*10</a:t>
                      </a:r>
                      <a:r>
                        <a:rPr kumimoji="1" lang="en-US" altLang="ja-JP" sz="1600" baseline="30000" dirty="0" smtClean="0"/>
                        <a:t>-6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600" dirty="0" smtClean="0"/>
                        <a:t>Number of simulation step 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3000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err="1" smtClean="0"/>
                        <a:t>Bρ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0.1 to 10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Solenoid length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30 cm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Solenoid radius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8 cm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9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Center of magnetic field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 smtClean="0"/>
                        <a:t>1Tesla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正方形/長方形 12"/>
          <p:cNvSpPr/>
          <p:nvPr/>
        </p:nvSpPr>
        <p:spPr>
          <a:xfrm>
            <a:off x="314469" y="5971174"/>
            <a:ext cx="8714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- After finish single particle simulations, calculate several physical quantities from the orbit.</a:t>
            </a:r>
          </a:p>
        </p:txBody>
      </p:sp>
      <p:graphicFrame>
        <p:nvGraphicFramePr>
          <p:cNvPr id="14" name="オブジェクト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311719"/>
              </p:ext>
            </p:extLst>
          </p:nvPr>
        </p:nvGraphicFramePr>
        <p:xfrm>
          <a:off x="5415113" y="6413617"/>
          <a:ext cx="4136698" cy="421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26" name="Word 文書" r:id="rId3" imgW="5613400" imgH="571500" progId="Word.Document.12">
                  <p:link updateAutomatic="1"/>
                </p:oleObj>
              </mc:Choice>
              <mc:Fallback>
                <p:oleObj name="Word 文書" r:id="rId3" imgW="5613400" imgH="5715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5113" y="6413617"/>
                        <a:ext cx="4136698" cy="421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正方形/長方形 14"/>
          <p:cNvSpPr/>
          <p:nvPr/>
        </p:nvSpPr>
        <p:spPr>
          <a:xfrm>
            <a:off x="342691" y="5634681"/>
            <a:ext cx="7783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- We apply the magnetic fields of thin coil solenoid given from Maxwell equation.</a:t>
            </a:r>
          </a:p>
        </p:txBody>
      </p:sp>
    </p:spTree>
    <p:extLst>
      <p:ext uri="{BB962C8B-B14F-4D97-AF65-F5344CB8AC3E}">
        <p14:creationId xmlns:p14="http://schemas.microsoft.com/office/powerpoint/2010/main" val="258797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4665"/>
            <a:ext cx="8229600" cy="1270002"/>
          </a:xfrm>
        </p:spPr>
        <p:txBody>
          <a:bodyPr>
            <a:normAutofit/>
          </a:bodyPr>
          <a:lstStyle/>
          <a:p>
            <a:r>
              <a:rPr kumimoji="1" lang="en-US" altLang="ja-JP" sz="3200" b="1" dirty="0" smtClean="0">
                <a:latin typeface="Arial"/>
                <a:cs typeface="Arial"/>
              </a:rPr>
              <a:t>Contour plot of difference between</a:t>
            </a:r>
            <a:br>
              <a:rPr kumimoji="1" lang="en-US" altLang="ja-JP" sz="3200" b="1" dirty="0" smtClean="0">
                <a:latin typeface="Arial"/>
                <a:cs typeface="Arial"/>
              </a:rPr>
            </a:br>
            <a:r>
              <a:rPr lang="en-US" altLang="ja-JP" sz="3200" b="1" dirty="0">
                <a:latin typeface="Arial"/>
                <a:cs typeface="Arial"/>
              </a:rPr>
              <a:t>t</a:t>
            </a:r>
            <a:r>
              <a:rPr lang="en-US" altLang="ja-JP" sz="3200" b="1" dirty="0" smtClean="0">
                <a:latin typeface="Arial"/>
                <a:cs typeface="Arial"/>
              </a:rPr>
              <a:t>heory and simulations</a:t>
            </a:r>
            <a:endParaRPr kumimoji="1" lang="ja-JP" altLang="en-US" sz="3200" b="1" dirty="0">
              <a:latin typeface="Arial"/>
              <a:cs typeface="Arial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0807" y="1286927"/>
            <a:ext cx="8418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As [</a:t>
            </a:r>
            <a:r>
              <a:rPr lang="en-US" altLang="ja-JP" sz="2400" dirty="0" err="1" smtClean="0"/>
              <a:t>Bρ</a:t>
            </a:r>
            <a:r>
              <a:rPr lang="en-US" altLang="ja-JP" sz="2400" dirty="0" smtClean="0"/>
              <a:t>] increase, the difference between theory and simulations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become small.</a:t>
            </a:r>
            <a:endParaRPr kumimoji="1" lang="ja-JP" altLang="en-US" sz="2400" dirty="0"/>
          </a:p>
        </p:txBody>
      </p:sp>
      <p:pic>
        <p:nvPicPr>
          <p:cNvPr id="3" name="図 2" descr="Pthe0_Comp_3D_init_lo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9" y="2811638"/>
            <a:ext cx="4191000" cy="3934883"/>
          </a:xfrm>
          <a:prstGeom prst="rect">
            <a:avLst/>
          </a:prstGeom>
        </p:spPr>
      </p:pic>
      <p:pic>
        <p:nvPicPr>
          <p:cNvPr id="4" name="図 3" descr="Diff_Lab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8" y="2282361"/>
            <a:ext cx="3887612" cy="528715"/>
          </a:xfrm>
          <a:prstGeom prst="rect">
            <a:avLst/>
          </a:prstGeom>
        </p:spPr>
      </p:pic>
      <p:pic>
        <p:nvPicPr>
          <p:cNvPr id="5" name="図 4" descr="Pthe0_Comp_3D_init_low_brho_lo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112" y="2811638"/>
            <a:ext cx="4281081" cy="3960000"/>
          </a:xfrm>
          <a:prstGeom prst="rect">
            <a:avLst/>
          </a:prstGeom>
        </p:spPr>
      </p:pic>
      <p:pic>
        <p:nvPicPr>
          <p:cNvPr id="9" name="図 8" descr="Diff_Label_r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90" y="2282361"/>
            <a:ext cx="3913043" cy="540000"/>
          </a:xfrm>
          <a:prstGeom prst="rect">
            <a:avLst/>
          </a:prstGeom>
        </p:spPr>
      </p:pic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205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3D_Error_LogPlot_1%_low_br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861" y="2757139"/>
            <a:ext cx="4554633" cy="3960000"/>
          </a:xfrm>
          <a:prstGeom prst="rect">
            <a:avLst/>
          </a:prstGeom>
        </p:spPr>
      </p:pic>
      <p:sp>
        <p:nvSpPr>
          <p:cNvPr id="4" name="タイトル 1"/>
          <p:cNvSpPr txBox="1">
            <a:spLocks/>
          </p:cNvSpPr>
          <p:nvPr/>
        </p:nvSpPr>
        <p:spPr>
          <a:xfrm>
            <a:off x="457200" y="104368"/>
            <a:ext cx="8229600" cy="1179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3200" b="1" dirty="0" smtClean="0">
                <a:latin typeface="Arial"/>
                <a:cs typeface="Arial"/>
              </a:rPr>
              <a:t>Contour plot of difference between</a:t>
            </a:r>
            <a:br>
              <a:rPr lang="en-US" altLang="ja-JP" sz="3200" b="1" dirty="0" smtClean="0">
                <a:latin typeface="Arial"/>
                <a:cs typeface="Arial"/>
              </a:rPr>
            </a:br>
            <a:r>
              <a:rPr lang="en-US" altLang="ja-JP" sz="3200" b="1" dirty="0" smtClean="0">
                <a:latin typeface="Arial"/>
                <a:cs typeface="Arial"/>
              </a:rPr>
              <a:t>theory and simulation</a:t>
            </a:r>
            <a:endParaRPr lang="ja-JP" altLang="en-US" sz="3200" b="1" dirty="0">
              <a:latin typeface="Arial"/>
              <a:cs typeface="Arial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52284" y="1348565"/>
            <a:ext cx="7078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lang="en-US" altLang="ja-JP" sz="2400" dirty="0" smtClean="0"/>
              <a:t>As [</a:t>
            </a:r>
            <a:r>
              <a:rPr lang="en-US" altLang="ja-JP" sz="2400" dirty="0" err="1" smtClean="0"/>
              <a:t>Bρ</a:t>
            </a:r>
            <a:r>
              <a:rPr lang="en-US" altLang="ja-JP" sz="2400" dirty="0" smtClean="0"/>
              <a:t>] increases, the difference between theory and 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simulations become small.</a:t>
            </a:r>
            <a:endParaRPr kumimoji="1" lang="ja-JP" altLang="en-US" sz="2400" dirty="0"/>
          </a:p>
        </p:txBody>
      </p:sp>
      <p:pic>
        <p:nvPicPr>
          <p:cNvPr id="10" name="図 9" descr="3D_Error_LogPlot_1%_Lab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" y="2221175"/>
            <a:ext cx="3913043" cy="540000"/>
          </a:xfrm>
          <a:prstGeom prst="rect">
            <a:avLst/>
          </a:prstGeom>
        </p:spPr>
      </p:pic>
      <p:pic>
        <p:nvPicPr>
          <p:cNvPr id="2" name="図 1" descr="3D_Error_LogPlot_1%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6" y="2743028"/>
            <a:ext cx="4569231" cy="3960000"/>
          </a:xfrm>
          <a:prstGeom prst="rect">
            <a:avLst/>
          </a:prstGeom>
        </p:spPr>
      </p:pic>
      <p:pic>
        <p:nvPicPr>
          <p:cNvPr id="7" name="図 6" descr="3D_Error_LogPlot_1%_Label_r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07" y="2221175"/>
            <a:ext cx="3913043" cy="540000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310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43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6444" y="73380"/>
            <a:ext cx="82329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000" b="1" dirty="0" smtClean="0">
                <a:latin typeface="Arial"/>
                <a:cs typeface="Arial"/>
              </a:rPr>
              <a:t>Case1 Check : Linear Plot of Comparison </a:t>
            </a:r>
          </a:p>
          <a:p>
            <a:pPr algn="ctr"/>
            <a:r>
              <a:rPr kumimoji="1" lang="en-US" altLang="ja-JP" sz="3000" b="1" dirty="0" smtClean="0">
                <a:latin typeface="Arial"/>
                <a:cs typeface="Arial"/>
              </a:rPr>
              <a:t>between the theory and simulation ( R/l = 1 )</a:t>
            </a:r>
            <a:endParaRPr kumimoji="1" lang="ja-JP" altLang="en-US" sz="3000" b="1" dirty="0">
              <a:latin typeface="Arial"/>
              <a:cs typeface="Arial"/>
            </a:endParaRPr>
          </a:p>
        </p:txBody>
      </p:sp>
      <p:pic>
        <p:nvPicPr>
          <p:cNvPr id="5" name="図 4" descr="Pthe0_sol8cm_Comp_Brho0.1_init_low_Br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2" y="1172779"/>
            <a:ext cx="3971613" cy="2736000"/>
          </a:xfrm>
          <a:prstGeom prst="rect">
            <a:avLst/>
          </a:prstGeom>
        </p:spPr>
      </p:pic>
      <p:pic>
        <p:nvPicPr>
          <p:cNvPr id="6" name="図 5" descr="Pthe0_sol8cm_Comp_Brho0.2_init_low_Brh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08" y="1172779"/>
            <a:ext cx="4036721" cy="2736000"/>
          </a:xfrm>
          <a:prstGeom prst="rect">
            <a:avLst/>
          </a:prstGeom>
        </p:spPr>
      </p:pic>
      <p:pic>
        <p:nvPicPr>
          <p:cNvPr id="7" name="図 6" descr="Pthe0_sol8cm_Comp_Brho0.5_init_low_Brh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14" y="3966780"/>
            <a:ext cx="4121172" cy="2736000"/>
          </a:xfrm>
          <a:prstGeom prst="rect">
            <a:avLst/>
          </a:prstGeom>
        </p:spPr>
      </p:pic>
      <p:pic>
        <p:nvPicPr>
          <p:cNvPr id="8" name="図 7" descr="Pthe0_sol8cm_Comp_Brho1.0_init_low_Brh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88" y="3966780"/>
            <a:ext cx="4155949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2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44</a:t>
            </a:fld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86019" y="73380"/>
            <a:ext cx="85538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000" b="1" dirty="0" smtClean="0">
                <a:latin typeface="Arial"/>
                <a:cs typeface="Arial"/>
              </a:rPr>
              <a:t>Case1 Check : Linear Plot of Comparison </a:t>
            </a:r>
          </a:p>
          <a:p>
            <a:pPr algn="ctr"/>
            <a:r>
              <a:rPr kumimoji="1" lang="en-US" altLang="ja-JP" sz="3000" b="1" dirty="0" smtClean="0">
                <a:latin typeface="Arial"/>
                <a:cs typeface="Arial"/>
              </a:rPr>
              <a:t>between the theory and simulation ( R/l = 0.5 )</a:t>
            </a:r>
            <a:endParaRPr kumimoji="1" lang="ja-JP" altLang="en-US" sz="3000" b="1" dirty="0">
              <a:latin typeface="Arial"/>
              <a:cs typeface="Arial"/>
            </a:endParaRPr>
          </a:p>
        </p:txBody>
      </p:sp>
      <p:pic>
        <p:nvPicPr>
          <p:cNvPr id="5" name="図 4" descr="Pthe0_sol16cm_Comp_Brho0.1_init_low_Brh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94" y="1229223"/>
            <a:ext cx="3971613" cy="2736000"/>
          </a:xfrm>
          <a:prstGeom prst="rect">
            <a:avLst/>
          </a:prstGeom>
        </p:spPr>
      </p:pic>
      <p:pic>
        <p:nvPicPr>
          <p:cNvPr id="6" name="図 5" descr="Pthe0_sol16cm_Comp_Brho0.2_init_low_Brh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716" y="1229223"/>
            <a:ext cx="4036721" cy="2736000"/>
          </a:xfrm>
          <a:prstGeom prst="rect">
            <a:avLst/>
          </a:prstGeom>
        </p:spPr>
      </p:pic>
      <p:pic>
        <p:nvPicPr>
          <p:cNvPr id="7" name="図 6" descr="Pthe0_sol16cm_Comp_Brho0.5_init_low_Brh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5" y="4007556"/>
            <a:ext cx="4121172" cy="2736000"/>
          </a:xfrm>
          <a:prstGeom prst="rect">
            <a:avLst/>
          </a:prstGeom>
        </p:spPr>
      </p:pic>
      <p:pic>
        <p:nvPicPr>
          <p:cNvPr id="8" name="図 7" descr="Pthe0_sol16cm_Comp_Brho1.0_init_low_Brh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88" y="4007556"/>
            <a:ext cx="4155949" cy="27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4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25725"/>
            <a:ext cx="8229600" cy="845035"/>
          </a:xfrm>
        </p:spPr>
        <p:txBody>
          <a:bodyPr>
            <a:normAutofit/>
          </a:bodyPr>
          <a:lstStyle/>
          <a:p>
            <a:r>
              <a:rPr kumimoji="1" lang="en-US" altLang="ja-JP" sz="4000" b="1" dirty="0" smtClean="0">
                <a:latin typeface="Arial"/>
                <a:cs typeface="Arial"/>
              </a:rPr>
              <a:t>Overview</a:t>
            </a:r>
            <a:endParaRPr kumimoji="1" lang="ja-JP" altLang="en-US" sz="4000" b="1" dirty="0">
              <a:latin typeface="Arial"/>
              <a:cs typeface="Arial"/>
            </a:endParaRPr>
          </a:p>
        </p:txBody>
      </p:sp>
      <p:pic>
        <p:nvPicPr>
          <p:cNvPr id="10" name="図 9" descr="sole_im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3416304" y="1353107"/>
            <a:ext cx="2286000" cy="3556000"/>
          </a:xfrm>
          <a:prstGeom prst="rect">
            <a:avLst/>
          </a:prstGeom>
        </p:spPr>
      </p:pic>
      <p:sp>
        <p:nvSpPr>
          <p:cNvPr id="13" name="円/楕円 12"/>
          <p:cNvSpPr/>
          <p:nvPr/>
        </p:nvSpPr>
        <p:spPr>
          <a:xfrm>
            <a:off x="255414" y="2688705"/>
            <a:ext cx="169334" cy="17805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41303" y="1010888"/>
            <a:ext cx="87570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dirty="0" smtClean="0"/>
              <a:t>・</a:t>
            </a:r>
            <a:r>
              <a:rPr kumimoji="1" lang="en-US" altLang="ja-JP" sz="2600" dirty="0" smtClean="0"/>
              <a:t>The orbit of single particle motion in a solenoid is complicated</a:t>
            </a:r>
          </a:p>
          <a:p>
            <a:r>
              <a:rPr lang="en-US" altLang="ja-JP" sz="2600" dirty="0"/>
              <a:t> </a:t>
            </a:r>
            <a:r>
              <a:rPr kumimoji="1" lang="en-US" altLang="ja-JP" sz="2600" dirty="0" smtClean="0"/>
              <a:t> because of cross </a:t>
            </a:r>
            <a:r>
              <a:rPr kumimoji="1" lang="en-US" altLang="ja-JP" sz="2600" dirty="0" err="1" smtClean="0"/>
              <a:t>x,y</a:t>
            </a:r>
            <a:r>
              <a:rPr kumimoji="1" lang="en-US" altLang="ja-JP" sz="2600" dirty="0" smtClean="0"/>
              <a:t> coupling and nonlinearity</a:t>
            </a:r>
            <a:r>
              <a:rPr lang="en-US" altLang="ja-JP" sz="2600" dirty="0" smtClean="0"/>
              <a:t>.</a:t>
            </a:r>
            <a:endParaRPr kumimoji="1" lang="ja-JP" altLang="en-US" sz="2600" dirty="0"/>
          </a:p>
        </p:txBody>
      </p:sp>
      <p:pic>
        <p:nvPicPr>
          <p:cNvPr id="4" name="図 3" descr="3d_or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43" y="3750516"/>
            <a:ext cx="5046053" cy="2642870"/>
          </a:xfrm>
          <a:prstGeom prst="rect">
            <a:avLst/>
          </a:prstGeom>
        </p:spPr>
      </p:pic>
      <p:pic>
        <p:nvPicPr>
          <p:cNvPr id="5" name="図 4" descr="xy_or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43" y="3950634"/>
            <a:ext cx="2977445" cy="2555640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619522" y="5756111"/>
            <a:ext cx="7870213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However in spite of nonlinearity an analytic formula has been</a:t>
            </a:r>
          </a:p>
          <a:p>
            <a:pPr algn="ctr"/>
            <a:r>
              <a:rPr kumimoji="1" lang="en-US" altLang="ja-JP" sz="2400" dirty="0" smtClean="0"/>
              <a:t>derived</a:t>
            </a:r>
            <a:r>
              <a:rPr lang="en-US" altLang="ja-JP" sz="2400" dirty="0" smtClean="0"/>
              <a:t> t</a:t>
            </a:r>
            <a:r>
              <a:rPr kumimoji="1" lang="en-US" altLang="ja-JP" sz="2400" dirty="0" smtClean="0"/>
              <a:t>o describe nonlinear focusing effects.</a:t>
            </a:r>
            <a:endParaRPr kumimoji="1" lang="ja-JP" altLang="en-US" sz="24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5</a:t>
            </a:fld>
            <a:endParaRPr kumimoji="1" lang="ja-JP" altLang="en-US"/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4466579" y="1875218"/>
            <a:ext cx="0" cy="9361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>
            <a:off x="4466579" y="2788563"/>
            <a:ext cx="22361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480690" y="1684164"/>
            <a:ext cx="427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i="1" dirty="0" smtClean="0"/>
              <a:t>y</a:t>
            </a:r>
            <a:endParaRPr kumimoji="1" lang="ja-JP" altLang="en-US" sz="2800" i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240020" y="2695177"/>
            <a:ext cx="30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i="1" dirty="0" smtClean="0"/>
              <a:t>z</a:t>
            </a:r>
            <a:endParaRPr kumimoji="1" lang="ja-JP" altLang="en-US" sz="2800" i="1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4049889" y="2811395"/>
            <a:ext cx="416691" cy="5188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173149" y="2925744"/>
            <a:ext cx="30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i="1" dirty="0" smtClean="0"/>
              <a:t>x</a:t>
            </a:r>
            <a:endParaRPr kumimoji="1" lang="ja-JP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546378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91979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9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/>
          <p:nvPr/>
        </p:nvSpPr>
        <p:spPr>
          <a:xfrm>
            <a:off x="962378" y="3277641"/>
            <a:ext cx="7052733" cy="839986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6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44" y="3276603"/>
            <a:ext cx="6870700" cy="838200"/>
          </a:xfrm>
          <a:prstGeom prst="rect">
            <a:avLst/>
          </a:prstGeom>
        </p:spPr>
      </p:pic>
      <p:sp>
        <p:nvSpPr>
          <p:cNvPr id="7" name="Rectangle 17"/>
          <p:cNvSpPr/>
          <p:nvPr/>
        </p:nvSpPr>
        <p:spPr>
          <a:xfrm>
            <a:off x="276970" y="973665"/>
            <a:ext cx="8613032" cy="17018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00" y="1145821"/>
            <a:ext cx="8492401" cy="1399316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178193" y="254002"/>
            <a:ext cx="88682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200" dirty="0" smtClean="0"/>
              <a:t>・</a:t>
            </a:r>
            <a:r>
              <a:rPr kumimoji="1" lang="en-US" altLang="ja-JP" sz="2200" dirty="0" smtClean="0"/>
              <a:t>Prof. Steven Lund derived a simple formula for the nonlinear focusing kick.</a:t>
            </a:r>
            <a:endParaRPr kumimoji="1" lang="ja-JP" altLang="en-US" sz="2200" dirty="0"/>
          </a:p>
        </p:txBody>
      </p:sp>
      <p:cxnSp>
        <p:nvCxnSpPr>
          <p:cNvPr id="11" name="直線矢印コネクタ 10"/>
          <p:cNvCxnSpPr/>
          <p:nvPr/>
        </p:nvCxnSpPr>
        <p:spPr>
          <a:xfrm>
            <a:off x="4459111" y="2765782"/>
            <a:ext cx="0" cy="4374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192304" y="5717641"/>
            <a:ext cx="8763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・</a:t>
            </a:r>
            <a:r>
              <a:rPr kumimoji="1" lang="en-US" altLang="ja-JP" sz="2400" dirty="0" smtClean="0"/>
              <a:t>Goal : Check numerically if theory is valid so formula can be reliably</a:t>
            </a:r>
          </a:p>
          <a:p>
            <a:r>
              <a:rPr lang="en-US" altLang="ja-JP" sz="2400" dirty="0"/>
              <a:t> </a:t>
            </a:r>
            <a:r>
              <a:rPr lang="en-US" altLang="ja-JP" sz="2400" dirty="0" smtClean="0"/>
              <a:t>           </a:t>
            </a:r>
            <a:r>
              <a:rPr kumimoji="1" lang="en-US" altLang="ja-JP" sz="2400" dirty="0" smtClean="0"/>
              <a:t> applied to better understand limits of solenoid transport.</a:t>
            </a:r>
            <a:endParaRPr kumimoji="1" lang="ja-JP" altLang="en-US" sz="2400" dirty="0"/>
          </a:p>
        </p:txBody>
      </p:sp>
      <p:sp>
        <p:nvSpPr>
          <p:cNvPr id="10" name="スライド番号プレースホルダー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6</a:t>
            </a:fld>
            <a:endParaRPr kumimoji="1" lang="ja-JP" altLang="en-US"/>
          </a:p>
        </p:txBody>
      </p:sp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8633636"/>
              </p:ext>
            </p:extLst>
          </p:nvPr>
        </p:nvGraphicFramePr>
        <p:xfrm>
          <a:off x="132252" y="5328998"/>
          <a:ext cx="4279273" cy="40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3" name="文書" r:id="rId5" imgW="5397500" imgH="508000" progId="Word.Document.12">
                  <p:link updateAutomatic="1"/>
                </p:oleObj>
              </mc:Choice>
              <mc:Fallback>
                <p:oleObj name="文書" r:id="rId5" imgW="5397500" imgH="5080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252" y="5328998"/>
                        <a:ext cx="4279273" cy="4027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オブジェクト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382120"/>
              </p:ext>
            </p:extLst>
          </p:nvPr>
        </p:nvGraphicFramePr>
        <p:xfrm>
          <a:off x="192304" y="4849220"/>
          <a:ext cx="4676029" cy="440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4" name="文書" r:id="rId7" imgW="5397500" imgH="508000" progId="Word.Document.12">
                  <p:link updateAutomatic="1"/>
                </p:oleObj>
              </mc:Choice>
              <mc:Fallback>
                <p:oleObj name="文書" r:id="rId7" imgW="5397500" imgH="5080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2304" y="4849220"/>
                        <a:ext cx="4676029" cy="4400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オブジェクト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104899"/>
              </p:ext>
            </p:extLst>
          </p:nvPr>
        </p:nvGraphicFramePr>
        <p:xfrm>
          <a:off x="3623741" y="4934525"/>
          <a:ext cx="5026369" cy="477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5" name="Word 文書" r:id="rId9" imgW="5613400" imgH="533400" progId="Word.Document.12">
                  <p:link updateAutomatic="1"/>
                </p:oleObj>
              </mc:Choice>
              <mc:Fallback>
                <p:oleObj name="Word 文書" r:id="rId9" imgW="5613400" imgH="5334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23741" y="4934525"/>
                        <a:ext cx="5026369" cy="477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オブジェクト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358845"/>
              </p:ext>
            </p:extLst>
          </p:nvPr>
        </p:nvGraphicFramePr>
        <p:xfrm>
          <a:off x="4158814" y="5324408"/>
          <a:ext cx="4178105" cy="393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6" name="文書" r:id="rId11" imgW="5397500" imgH="508000" progId="Word.Document.12">
                  <p:link updateAutomatic="1"/>
                </p:oleObj>
              </mc:Choice>
              <mc:Fallback>
                <p:oleObj name="文書" r:id="rId11" imgW="5397500" imgH="5080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58814" y="5324408"/>
                        <a:ext cx="4178105" cy="393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オブジェクト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089174"/>
              </p:ext>
            </p:extLst>
          </p:nvPr>
        </p:nvGraphicFramePr>
        <p:xfrm>
          <a:off x="2370667" y="4286410"/>
          <a:ext cx="4773083" cy="673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7" name="文書" r:id="rId13" imgW="5397500" imgH="762000" progId="Word.Document.12">
                  <p:link updateAutomatic="1"/>
                </p:oleObj>
              </mc:Choice>
              <mc:Fallback>
                <p:oleObj name="文書" r:id="rId13" imgW="5397500" imgH="7620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70667" y="4286410"/>
                        <a:ext cx="4773083" cy="673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266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828750"/>
            <a:ext cx="8229600" cy="1143000"/>
          </a:xfrm>
        </p:spPr>
        <p:txBody>
          <a:bodyPr/>
          <a:lstStyle/>
          <a:p>
            <a:r>
              <a:rPr kumimoji="1" lang="en-US" altLang="ja-JP" b="1" dirty="0" smtClean="0">
                <a:latin typeface="Arial"/>
                <a:cs typeface="Arial"/>
              </a:rPr>
              <a:t>Overview of Theory</a:t>
            </a:r>
            <a:endParaRPr kumimoji="1" lang="ja-JP" altLang="en-US" b="1" dirty="0">
              <a:latin typeface="Arial"/>
              <a:cs typeface="Arial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F0F94-477C-854D-8390-862A9E66A961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99445" y="4709109"/>
            <a:ext cx="6761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Theory applies to any axisymmetric solenoid magnet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880556" y="5332778"/>
            <a:ext cx="68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- Iron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06495" y="5669844"/>
            <a:ext cx="114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- Iron-free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5692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オブジェクト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538389"/>
              </p:ext>
            </p:extLst>
          </p:nvPr>
        </p:nvGraphicFramePr>
        <p:xfrm>
          <a:off x="1331481" y="1535839"/>
          <a:ext cx="5871437" cy="552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0" name="文書" r:id="rId4" imgW="5397500" imgH="508000" progId="Word.Document.12">
                  <p:link updateAutomatic="1"/>
                </p:oleObj>
              </mc:Choice>
              <mc:Fallback>
                <p:oleObj name="文書" r:id="rId4" imgW="5397500" imgH="5080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1481" y="1535839"/>
                        <a:ext cx="5871437" cy="552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2" name="Content Placeholder 5"/>
          <p:cNvSpPr>
            <a:spLocks noGrp="1"/>
          </p:cNvSpPr>
          <p:nvPr>
            <p:ph idx="1"/>
          </p:nvPr>
        </p:nvSpPr>
        <p:spPr>
          <a:xfrm>
            <a:off x="76200" y="990600"/>
            <a:ext cx="8990922" cy="5027414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Kinetic Energy:</a:t>
            </a:r>
            <a:r>
              <a:rPr lang="en-US" sz="2200" dirty="0" smtClean="0">
                <a:latin typeface="Arial" pitchFamily="34" charset="0"/>
                <a:ea typeface="ＭＳ Ｐゴシック"/>
                <a:cs typeface="ＭＳ Ｐゴシック"/>
              </a:rPr>
              <a:t>  Magnetic field only bends particle </a:t>
            </a:r>
          </a:p>
          <a:p>
            <a:endParaRPr lang="en-US" sz="2200" dirty="0">
              <a:latin typeface="Arial" pitchFamily="34" charset="0"/>
              <a:ea typeface="ＭＳ Ｐゴシック"/>
              <a:cs typeface="ＭＳ Ｐゴシック"/>
            </a:endParaRPr>
          </a:p>
          <a:p>
            <a:endParaRPr lang="en-US" sz="2200" dirty="0" smtClean="0">
              <a:latin typeface="Arial" pitchFamily="34" charset="0"/>
              <a:ea typeface="ＭＳ Ｐゴシック"/>
              <a:cs typeface="ＭＳ Ｐゴシック"/>
            </a:endParaRPr>
          </a:p>
          <a:p>
            <a:r>
              <a:rPr lang="en-US" sz="2200" dirty="0" smtClean="0">
                <a:solidFill>
                  <a:srgbClr val="FF0000"/>
                </a:solidFill>
                <a:latin typeface="Arial" pitchFamily="34" charset="0"/>
                <a:ea typeface="ＭＳ Ｐゴシック"/>
                <a:cs typeface="ＭＳ Ｐゴシック"/>
              </a:rPr>
              <a:t>Canonical Angular Momentum: </a:t>
            </a:r>
            <a:r>
              <a:rPr lang="en-US" sz="2200" dirty="0" smtClean="0">
                <a:latin typeface="Arial" pitchFamily="34" charset="0"/>
                <a:ea typeface="ＭＳ Ｐゴシック"/>
                <a:cs typeface="ＭＳ Ｐゴシック"/>
              </a:rPr>
              <a:t>Invariant with rotations about z-axis</a:t>
            </a:r>
          </a:p>
          <a:p>
            <a:pPr lvl="1"/>
            <a:r>
              <a:rPr lang="en-US" sz="2200" dirty="0" smtClean="0">
                <a:latin typeface="Arial" pitchFamily="34" charset="0"/>
                <a:ea typeface="ＭＳ Ｐゴシック"/>
              </a:rPr>
              <a:t>Sometimes called </a:t>
            </a:r>
            <a:r>
              <a:rPr lang="en-US" sz="2200" dirty="0" smtClean="0">
                <a:solidFill>
                  <a:srgbClr val="3366FF"/>
                </a:solidFill>
                <a:latin typeface="Arial" pitchFamily="34" charset="0"/>
                <a:ea typeface="ＭＳ Ｐゴシック"/>
              </a:rPr>
              <a:t>Bush’s Theorem </a:t>
            </a:r>
            <a:r>
              <a:rPr lang="en-US" sz="2200" dirty="0" smtClean="0">
                <a:latin typeface="Arial" pitchFamily="34" charset="0"/>
                <a:ea typeface="ＭＳ Ｐゴシック"/>
              </a:rPr>
              <a:t>in literature in form applied</a:t>
            </a:r>
            <a:endParaRPr lang="en-US" sz="2200" dirty="0" smtClean="0"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0244" name="Title 4"/>
          <p:cNvSpPr>
            <a:spLocks noGrp="1"/>
          </p:cNvSpPr>
          <p:nvPr>
            <p:ph type="title"/>
          </p:nvPr>
        </p:nvSpPr>
        <p:spPr>
          <a:xfrm>
            <a:off x="76200" y="298244"/>
            <a:ext cx="8991600" cy="460798"/>
          </a:xfrm>
        </p:spPr>
        <p:txBody>
          <a:bodyPr>
            <a:noAutofit/>
          </a:bodyPr>
          <a:lstStyle/>
          <a:p>
            <a:pPr algn="l"/>
            <a:r>
              <a:rPr lang="en-US" sz="3000" b="1" dirty="0" smtClean="0">
                <a:latin typeface="Arial"/>
                <a:ea typeface="ＭＳ Ｐゴシック"/>
                <a:cs typeface="Arial"/>
              </a:rPr>
              <a:t>Conservation Constraints in Solenoid Transport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D2CDB64-C772-4C10-8066-C769534B205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1270000" cy="7112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57200" y="1371600"/>
            <a:ext cx="1636977" cy="9144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87700"/>
            <a:ext cx="6248400" cy="317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48385"/>
            <a:ext cx="1676400" cy="2540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241800"/>
            <a:ext cx="5295900" cy="7112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219700"/>
            <a:ext cx="3657600" cy="6477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57200" y="5105400"/>
            <a:ext cx="4114800" cy="9144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76800" y="4876800"/>
            <a:ext cx="419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Cannot generally take </a:t>
            </a:r>
            <a:r>
              <a:rPr lang="en-US" i="1" dirty="0" err="1" smtClean="0">
                <a:latin typeface="Times New Roman"/>
                <a:cs typeface="Times New Roman"/>
              </a:rPr>
              <a:t>P</a:t>
            </a:r>
            <a:r>
              <a:rPr lang="en-US" i="1" baseline="-25000" dirty="0" err="1" smtClean="0">
                <a:latin typeface="Symbol" charset="2"/>
                <a:cs typeface="Symbol" charset="2"/>
              </a:rPr>
              <a:t>q</a:t>
            </a:r>
            <a:r>
              <a:rPr lang="en-US" dirty="0" smtClean="0">
                <a:latin typeface="Times New Roman"/>
                <a:cs typeface="Times New Roman"/>
              </a:rPr>
              <a:t> = 0</a:t>
            </a:r>
            <a:r>
              <a:rPr lang="en-US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Solenoid defines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= 0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General orbit not through origin</a:t>
            </a:r>
            <a:endParaRPr lang="en-US" dirty="0"/>
          </a:p>
          <a:p>
            <a:r>
              <a:rPr lang="en-US" dirty="0" smtClean="0"/>
              <a:t>For beam not born in B-field </a:t>
            </a:r>
            <a:r>
              <a:rPr lang="en-US" dirty="0" smtClean="0">
                <a:latin typeface="Times New Roman"/>
                <a:cs typeface="Times New Roman"/>
              </a:rPr>
              <a:t>&lt;</a:t>
            </a:r>
            <a:r>
              <a:rPr lang="en-US" i="1" dirty="0" err="1" smtClean="0">
                <a:latin typeface="Times New Roman"/>
                <a:cs typeface="Times New Roman"/>
              </a:rPr>
              <a:t>P</a:t>
            </a:r>
            <a:r>
              <a:rPr lang="en-US" i="1" baseline="-25000" dirty="0" err="1" smtClean="0">
                <a:latin typeface="Symbol" charset="2"/>
                <a:cs typeface="Symbol" charset="2"/>
              </a:rPr>
              <a:t>q</a:t>
            </a:r>
            <a:r>
              <a:rPr lang="en-US" dirty="0" smtClean="0">
                <a:latin typeface="Times New Roman"/>
                <a:cs typeface="Times New Roman"/>
              </a:rPr>
              <a:t>&gt; = </a:t>
            </a:r>
            <a:r>
              <a:rPr lang="en-US" dirty="0">
                <a:latin typeface="Times New Roman"/>
                <a:cs typeface="Times New Roman"/>
              </a:rPr>
              <a:t>0</a:t>
            </a:r>
            <a:endParaRPr lang="en-US" dirty="0" smtClean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94" y="3717343"/>
            <a:ext cx="736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2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76200" y="1024767"/>
            <a:ext cx="8990922" cy="5027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From the structure of the static Maxwell equations in </a:t>
            </a:r>
            <a:r>
              <a:rPr lang="en-US" sz="2200" dirty="0" err="1" smtClean="0"/>
              <a:t>vacuuo</a:t>
            </a:r>
            <a:r>
              <a:rPr lang="en-US" sz="2200" dirty="0" smtClean="0"/>
              <a:t>, can expand the axisymmetric field of a solenoid in terms of the on-axis field:</a:t>
            </a:r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867" y="284394"/>
            <a:ext cx="9067800" cy="488498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latin typeface="Arial"/>
                <a:cs typeface="Arial"/>
              </a:rPr>
              <a:t>Expand solenoid field in terms of on-axis field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730" y="4011513"/>
            <a:ext cx="2857500" cy="317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33400" y="1823155"/>
            <a:ext cx="7239000" cy="2768600"/>
          </a:xfrm>
          <a:prstGeom prst="rect">
            <a:avLst/>
          </a:prstGeom>
          <a:noFill/>
          <a:ln w="158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 cmpd="sng">
                <a:solidFill>
                  <a:srgbClr val="FF0000"/>
                </a:solidFill>
              </a:ln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55800"/>
            <a:ext cx="6172200" cy="18542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60900"/>
            <a:ext cx="7759700" cy="1358900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6979357" y="7514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800" b="1" kern="120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2CDB64-C772-4C10-8066-C769534B205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9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13307</TotalTime>
  <Words>2327</Words>
  <Application>Microsoft Macintosh PowerPoint</Application>
  <PresentationFormat>画面に合わせる (4:3)</PresentationFormat>
  <Paragraphs>424</Paragraphs>
  <Slides>44</Slides>
  <Notes>3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リンクの設定</vt:lpstr>
      </vt:variant>
      <vt:variant>
        <vt:i4>32</vt:i4>
      </vt:variant>
      <vt:variant>
        <vt:lpstr>スライド タイトル</vt:lpstr>
      </vt:variant>
      <vt:variant>
        <vt:i4>44</vt:i4>
      </vt:variant>
    </vt:vector>
  </HeadingPairs>
  <TitlesOfParts>
    <vt:vector size="77" baseType="lpstr">
      <vt:lpstr>ホワイト</vt:lpstr>
      <vt:lpstr>\\localhost\Users\oosakikazuya\Desktop\frib_front_sims\meeting_material\Macintosh HD:Users:oosakikazuya:Dropbox:Lie_cal:warp_fomula.docx!OLE_LINK177</vt:lpstr>
      <vt:lpstr>\\localhost\Users\oosakikazuya\Desktop\frib_front_sims\meeting_material\Macintosh HD:Users:oosakikazuya:Dropbox:Lie_cal:warp_fomula.docx!OLE_LINK176</vt:lpstr>
      <vt:lpstr>\\localhost\Users\oosakikazuya\Desktop\frib_front_sims\meeting_material\Macintosh HD:Users:oosakikazuya:Dropbox:Lie_cal:warp_fomula.docx!OLE_LINK158</vt:lpstr>
      <vt:lpstr>\\localhost\Users\oosakikazuya\Desktop\frib_front_sims\meeting_material\Macintosh HD:Users:oosakikazuya:Dropbox:Lie_cal:warp_fomula.docx!OLE_LINK178</vt:lpstr>
      <vt:lpstr>\\localhost\Users\oosakikazuya\Desktop\frib_front_sims\meeting_material\Macintosh HD:Users:oosakikazuya:Dropbox:Lie_cal:warp_fomula.docx!OLE_LINK175</vt:lpstr>
      <vt:lpstr>\\localhost\Users\oosakikazuya\Desktop\frib_front_sims\meeting_material\Macintosh HD:Users:oosakikazuya:Dropbox:Lie_cal:warp_fomula.docx!OLE_LINK176</vt:lpstr>
      <vt:lpstr>\\localhost\Users\oosakikazuya\Desktop\frib_front_sims\meeting_material\Macintosh HD:Users:oosakikazuya:Dropbox:Lie_cal:warp_fomula.docx!OLE_LINK172</vt:lpstr>
      <vt:lpstr>\\localhost\Users\oosakikazuya\Desktop\frib_front_sims\meeting_material\Macintosh HD:Users:oosakikazuya:Dropbox:Lie_cal:warp_fomula.docx!OLE_LINK168</vt:lpstr>
      <vt:lpstr>\\localhost\Users\oosakikazuya\Desktop\frib_front_sims\meeting_material\Macintosh HD:Users:oosakikazuya:Dropbox:Lie_cal:warp_fomula.docx!OLE_LINK173</vt:lpstr>
      <vt:lpstr>\\localhost\Users\oosakikazuya\Desktop\frib_front_sims\meeting_material\Macintosh HD:Users:oosakikazuya:Dropbox:Lie_cal:warp_fomula.docx!OLE_LINK185</vt:lpstr>
      <vt:lpstr>\\localhost\Users\oosakikazuya\Desktop\frib_front_sims\meeting_material\Macintosh HD:Users:oosakikazuya:Dropbox:Lie_cal:warp_fomula.docx!OLE_LINK133</vt:lpstr>
      <vt:lpstr>\\localhost\Users\oosakikazuya\Desktop\frib_front_sims\meeting_material\Macintosh HD:Users:oosakikazuya:Dropbox:Lie_cal:warp_fomula.docx!OLE_LINK132</vt:lpstr>
      <vt:lpstr>\\localhost\Users\oosakikazuya\Desktop\frib_front_sims\meeting_material\Macintosh HD:Users:oosakikazuya:Dropbox:Lie_cal:warp_fomula.docx!OLE_LINK135</vt:lpstr>
      <vt:lpstr>\\localhost\Users\oosakikazuya\Desktop\frib_front_sims\meeting_material\Macintosh HD:Users:oosakikazuya:Dropbox:Lie_cal:warp_fomula.docx!OLE_LINK161</vt:lpstr>
      <vt:lpstr>\\localhost\Users\oosakikazuya\Desktop\frib_front_sims\meeting_material\Macintosh HD:Users:oosakikazuya:Dropbox:Lie_cal:warp_fomula.docx!OLE_LINK158</vt:lpstr>
      <vt:lpstr>\\localhost\Users\oosakikazuya\Desktop\frib_front_sims\meeting_material\Macintosh HD:Users:oosakikazuya:Dropbox:Lie_cal:warp_fomula.docx!OLE_LINK170</vt:lpstr>
      <vt:lpstr>\\localhost\Users\oosakikazuya\Desktop\frib_front_sims\meeting_material\Macintosh HD:Users:oosakikazuya:Dropbox:Lie_cal:warp_fomula.docx!OLE_LINK171</vt:lpstr>
      <vt:lpstr>\\localhost\Users\oosakikazuya\Desktop\frib_front_sims\meeting_material\Macintosh HD:Users:oosakikazuya:Dropbox:Lie_cal:warp_fomula.docx!OLE_LINK169</vt:lpstr>
      <vt:lpstr>\\localhost\Users\oosakikazuya\Desktop\frib_front_sims\meeting_material\Macintosh HD:Users:oosakikazuya:Dropbox:Lie_cal:warp_fomula.docx!OLE_LINK165</vt:lpstr>
      <vt:lpstr>\\localhost\Users\oosakikazuya\Desktop\frib_front_sims\meeting_material\Macintosh HD:Users:oosakikazuya:Dropbox:Lie_cal:warp_fomula.docx!OLE_LINK164</vt:lpstr>
      <vt:lpstr>\\localhost\Users\oosakikazuya\Desktop\frib_front_sims\meeting_material\Macintosh HD:Users:oosakikazuya:Dropbox:Lie_cal:warp_fomula.docx!OLE_LINK163</vt:lpstr>
      <vt:lpstr>\\localhost\Users\oosakikazuya\Desktop\frib_front_sims\meeting_material\Macintosh HD:Users:oosakikazuya:Dropbox:Lie_cal:warp_fomula.docx!OLE_LINK166</vt:lpstr>
      <vt:lpstr>\\localhost\Users\oosakikazuya\Desktop\frib_front_sims\meeting_material\Macintosh HD:Users:oosakikazuya:Dropbox:Lie_cal:warp_fomula.docx!OLE_LINK167</vt:lpstr>
      <vt:lpstr>\\localhost\Users\oosakikazuya\Desktop\frib_front_sims\meeting_material\Macintosh HD:Users:oosakikazuya:Dropbox:Lie_cal:warp_fomula.docx!OLE_LINK180</vt:lpstr>
      <vt:lpstr>\\localhost\Users\oosakikazuya\Desktop\frib_front_sims\meeting_material\Macintosh HD:Users:oosakikazuya:Dropbox:Lie_cal:warp_fomula.docx!OLE_LINK181</vt:lpstr>
      <vt:lpstr>\\localhost\Users\oosakikazuya\Desktop\frib_front_sims\meeting_material\Macintosh HD:Users:oosakikazuya:Dropbox:Lie_cal:warp_fomula.docx!OLE_LINK182</vt:lpstr>
      <vt:lpstr>\\localhost\Users\oosakikazuya\Desktop\frib_front_sims\meeting_material\Macintosh HD:Users:oosakikazuya:Dropbox:Lie_cal:warp_fomula.docx!OLE_LINK183</vt:lpstr>
      <vt:lpstr>\\localhost\Users\oosakikazuya\Desktop\frib_front_sims\meeting_material\Macintosh HD:Users:oosakikazuya:Dropbox:Lie_cal:warp_fomula.docx!OLE_LINK179</vt:lpstr>
      <vt:lpstr>\\localhost\Users\oosakikazuya\Desktop\frib_front_sims\Macintosh HD:Users:oosakikazuya:Dropbox:Lie_cal:warp_fomula.docx!OLE_LINK152</vt:lpstr>
      <vt:lpstr>\\localhost\Users\oosakikazuya\Desktop\frib_front_sims\meeting_material\Macintosh HD:Users:oosakikazuya:Dropbox:Lie_cal:warp_fomula.docx!OLE_LINK151</vt:lpstr>
      <vt:lpstr>\\localhost\Users\oosakikazuya\Desktop\frib_front_sims\meeting_material\Macintosh HD:Users:oosakikazuya:Dropbox:Lie_cal:warp_fomula.docx!OLE_LINK184</vt:lpstr>
      <vt:lpstr>\\localhost\Users\oosakikazuya\Desktop\frib_front_sims\meeting_material\Macintosh HD:Users:oosakikazuya:Dropbox:Lie_cal:warp_fomula.docx!OLE_LINK184</vt:lpstr>
      <vt:lpstr>Simulation Check of a Nonlinear Focusing Theory for Solenoid Magnets</vt:lpstr>
      <vt:lpstr>Beam physics research group  in Hiroshima University</vt:lpstr>
      <vt:lpstr>PowerPoint プレゼンテーション</vt:lpstr>
      <vt:lpstr>About myself</vt:lpstr>
      <vt:lpstr>Overview</vt:lpstr>
      <vt:lpstr>PowerPoint プレゼンテーション</vt:lpstr>
      <vt:lpstr>Overview of Theory</vt:lpstr>
      <vt:lpstr>Conservation Constraints in Solenoid Transport</vt:lpstr>
      <vt:lpstr>Expand solenoid field in terms of on-axis field</vt:lpstr>
      <vt:lpstr>Insert these results in the radial force and acceleration in cylindrical coordinates</vt:lpstr>
      <vt:lpstr>Employ paraxial approximation to simplify longitudinal dynamics</vt:lpstr>
      <vt:lpstr>Examine radial accel equation in more detail</vt:lpstr>
      <vt:lpstr>Structure of low-order radial focus terms (thin coil iron-free solenoid) </vt:lpstr>
      <vt:lpstr>Expressing result in terms of angular impulse imparted by magnet clarifies result</vt:lpstr>
      <vt:lpstr>Implications of angular kick result</vt:lpstr>
      <vt:lpstr>Numerical Check of Theory</vt:lpstr>
      <vt:lpstr>PowerPoint プレゼンテーション</vt:lpstr>
      <vt:lpstr>Apply Thin Coil Solenoid to Check Theory</vt:lpstr>
      <vt:lpstr>PowerPoint プレゼンテーション</vt:lpstr>
      <vt:lpstr>SciPy Integrator</vt:lpstr>
      <vt:lpstr>Confirm conserved quantities</vt:lpstr>
      <vt:lpstr>Convergence of Pθ</vt:lpstr>
      <vt:lpstr>Convergence of Kinetic Energy</vt:lpstr>
      <vt:lpstr>PowerPoint プレゼンテーション</vt:lpstr>
      <vt:lpstr>PowerPoint プレゼンテーション</vt:lpstr>
      <vt:lpstr>Shorten Aspect Ratio to Enhance Nonlinear Fields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Find “large” value of Pθ/βγmc</vt:lpstr>
      <vt:lpstr>Results of numerical solutions for Pθ scale</vt:lpstr>
      <vt:lpstr>Summary of numerical solutions for Pθ scale</vt:lpstr>
      <vt:lpstr>PowerPoint プレゼンテーション</vt:lpstr>
      <vt:lpstr>PowerPoint プレゼンテーション</vt:lpstr>
      <vt:lpstr>PowerPoint プレゼンテーション</vt:lpstr>
      <vt:lpstr>Conclusions</vt:lpstr>
      <vt:lpstr>PowerPoint プレゼンテーション</vt:lpstr>
      <vt:lpstr>Initial Proton condition of simulations (Case1)</vt:lpstr>
      <vt:lpstr>Initial Proton condition of simulations (Case2)</vt:lpstr>
      <vt:lpstr>Contour plot of difference between theory and simulations</vt:lpstr>
      <vt:lpstr>PowerPoint プレゼンテーション</vt:lpstr>
      <vt:lpstr>PowerPoint プレゼンテーション</vt:lpstr>
      <vt:lpstr>PowerPoint プレゼンテーション</vt:lpstr>
    </vt:vector>
  </TitlesOfParts>
  <Company>広島大学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大崎 一哉</dc:creator>
  <cp:lastModifiedBy>大崎 一哉</cp:lastModifiedBy>
  <cp:revision>339</cp:revision>
  <dcterms:created xsi:type="dcterms:W3CDTF">2015-09-08T14:04:09Z</dcterms:created>
  <dcterms:modified xsi:type="dcterms:W3CDTF">2015-09-29T14:15:47Z</dcterms:modified>
</cp:coreProperties>
</file>